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58" r:id="rId4"/>
    <p:sldId id="384" r:id="rId5"/>
    <p:sldId id="414" r:id="rId6"/>
    <p:sldId id="396" r:id="rId7"/>
    <p:sldId id="397" r:id="rId8"/>
    <p:sldId id="398" r:id="rId9"/>
    <p:sldId id="399" r:id="rId10"/>
    <p:sldId id="400" r:id="rId11"/>
    <p:sldId id="402" r:id="rId12"/>
    <p:sldId id="401" r:id="rId13"/>
    <p:sldId id="403" r:id="rId14"/>
    <p:sldId id="404" r:id="rId15"/>
    <p:sldId id="405" r:id="rId16"/>
    <p:sldId id="407" r:id="rId17"/>
    <p:sldId id="406" r:id="rId18"/>
    <p:sldId id="267" r:id="rId19"/>
    <p:sldId id="269" r:id="rId20"/>
    <p:sldId id="395" r:id="rId21"/>
    <p:sldId id="408" r:id="rId22"/>
    <p:sldId id="434" r:id="rId23"/>
    <p:sldId id="409" r:id="rId24"/>
    <p:sldId id="410" r:id="rId25"/>
    <p:sldId id="411" r:id="rId26"/>
    <p:sldId id="412" r:id="rId27"/>
    <p:sldId id="413" r:id="rId28"/>
    <p:sldId id="424" r:id="rId29"/>
    <p:sldId id="425" r:id="rId30"/>
    <p:sldId id="426" r:id="rId31"/>
    <p:sldId id="415" r:id="rId32"/>
    <p:sldId id="416" r:id="rId33"/>
    <p:sldId id="417" r:id="rId34"/>
    <p:sldId id="418" r:id="rId35"/>
    <p:sldId id="419" r:id="rId36"/>
    <p:sldId id="420" r:id="rId37"/>
    <p:sldId id="421" r:id="rId38"/>
    <p:sldId id="422" r:id="rId39"/>
    <p:sldId id="423" r:id="rId40"/>
    <p:sldId id="373" r:id="rId41"/>
    <p:sldId id="383" r:id="rId42"/>
    <p:sldId id="433" r:id="rId43"/>
    <p:sldId id="435" r:id="rId44"/>
    <p:sldId id="427" r:id="rId45"/>
    <p:sldId id="428" r:id="rId46"/>
    <p:sldId id="429" r:id="rId47"/>
    <p:sldId id="430" r:id="rId48"/>
    <p:sldId id="436" r:id="rId49"/>
    <p:sldId id="431" r:id="rId50"/>
    <p:sldId id="437" r:id="rId51"/>
    <p:sldId id="432" r:id="rId52"/>
    <p:sldId id="299" r:id="rId53"/>
    <p:sldId id="298" r:id="rId54"/>
    <p:sldId id="297"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864"/>
    <a:srgbClr val="C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12F7E-5ACF-4D81-937F-A7AF97D03AF6}" type="datetimeFigureOut">
              <a:rPr lang="en-US" smtClean="0"/>
              <a:t>7/9/2025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A1AB5F-A9C1-4A1B-85CB-7B3EFB0CF214}" type="slidenum">
              <a:rPr lang="en-US" smtClean="0"/>
              <a:t>‹#›</a:t>
            </a:fld>
            <a:endParaRPr lang="en-US"/>
          </a:p>
        </p:txBody>
      </p:sp>
    </p:spTree>
    <p:extLst>
      <p:ext uri="{BB962C8B-B14F-4D97-AF65-F5344CB8AC3E}">
        <p14:creationId xmlns:p14="http://schemas.microsoft.com/office/powerpoint/2010/main" val="2576739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1671554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589032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ABF14A-341D-4D0E-9B7D-690CC8B9EA89}"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1654728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ABF14A-341D-4D0E-9B7D-690CC8B9EA89}"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234881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ABF14A-341D-4D0E-9B7D-690CC8B9EA89}" type="datetimeFigureOut">
              <a:rPr lang="en-US" smtClean="0"/>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45040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ABF14A-341D-4D0E-9B7D-690CC8B9EA89}" type="datetimeFigureOut">
              <a:rPr lang="en-US" smtClean="0"/>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72323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BF14A-341D-4D0E-9B7D-690CC8B9EA89}" type="datetimeFigureOut">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3111680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ABF14A-341D-4D0E-9B7D-690CC8B9EA89}"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850393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ABF14A-341D-4D0E-9B7D-690CC8B9EA89}"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570385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737050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ABF14A-341D-4D0E-9B7D-690CC8B9EA89}"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ADAFC-5DED-45D3-8E07-FFA9537375E9}" type="slidenum">
              <a:rPr lang="en-US" smtClean="0"/>
              <a:t>‹#›</a:t>
            </a:fld>
            <a:endParaRPr lang="en-US"/>
          </a:p>
        </p:txBody>
      </p:sp>
    </p:spTree>
    <p:extLst>
      <p:ext uri="{BB962C8B-B14F-4D97-AF65-F5344CB8AC3E}">
        <p14:creationId xmlns:p14="http://schemas.microsoft.com/office/powerpoint/2010/main" val="2340513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BF14A-341D-4D0E-9B7D-690CC8B9EA89}" type="datetimeFigureOut">
              <a:rPr lang="en-US" smtClean="0"/>
              <a:t>7/9/2025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ADAFC-5DED-45D3-8E07-FFA9537375E9}" type="slidenum">
              <a:rPr lang="en-US" smtClean="0"/>
              <a:t>‹#›</a:t>
            </a:fld>
            <a:endParaRPr lang="en-US"/>
          </a:p>
        </p:txBody>
      </p:sp>
    </p:spTree>
    <p:extLst>
      <p:ext uri="{BB962C8B-B14F-4D97-AF65-F5344CB8AC3E}">
        <p14:creationId xmlns:p14="http://schemas.microsoft.com/office/powerpoint/2010/main" val="3862054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cientificamerican.com/article/whats-so-funny-the-science-of-why-we-laug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cientificamerican.com/article/the-science-of-laughter-and-why-it-also-has-a-dark-side1/" TargetMode="External"/><Relationship Id="rId2" Type="http://schemas.openxmlformats.org/officeDocument/2006/relationships/hyperlink" Target="https://www.youtube.com/watch?v=ieIisdMdIOg"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journals.sagepub.com/doi/full/10.1177/147470491501300110" TargetMode="External"/><Relationship Id="rId2" Type="http://schemas.openxmlformats.org/officeDocument/2006/relationships/hyperlink" Target="https://psychcentral.com/lib/how-and-why-humor-differs-between-the-sexes#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cience.howstuffworks.com/life/inside-the-mind/emotions/laughter.htm" TargetMode="External"/><Relationship Id="rId2" Type="http://schemas.openxmlformats.org/officeDocument/2006/relationships/hyperlink" Target="https://journals.sagepub.com/doi/full/10.1177/147470491501300110"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s://www.scientificamerican.com/article/the-humor-gap-2012-10-2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ews.stanford.edu/.../novem.../med-humor-110905.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QYTPpPfhmj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bc.com/future/article/20140131-why-do-we-laugh-when-tickled"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vulture.com/2016/01/100-jokes-shaped-modern-comedy-c-v-r.html" TargetMode="External"/><Relationship Id="rId2" Type="http://schemas.openxmlformats.org/officeDocument/2006/relationships/hyperlink" Target="https://jokesfunnystories.quora.com/" TargetMode="Externa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s://bestlifeonline.com/50-amazing-jokes-from-comedy-legends/"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www.sloganslingers.com/writer-signup"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cbc.ca/radio/that-sounds-funny-the-science-behind-why-certain-words-make-us-laugh-1.4925920"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youtube.com/watch?v=AzCpcJOhQd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tomveatch.com/else/humor/paper/"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s://programs.deservewhatyouwant.com/mc-seasontickets" TargetMode="External"/><Relationship Id="rId2" Type="http://schemas.openxmlformats.org/officeDocument/2006/relationships/hyperlink" Target="https://www.scotmckay.net/"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2052" y="6096000"/>
            <a:ext cx="6400800" cy="609600"/>
          </a:xfrm>
        </p:spPr>
        <p:txBody>
          <a:bodyPr>
            <a:normAutofit/>
          </a:bodyPr>
          <a:lstStyle/>
          <a:p>
            <a:r>
              <a:rPr lang="en-US" sz="2800" b="1" dirty="0" smtClean="0">
                <a:solidFill>
                  <a:srgbClr val="142864"/>
                </a:solidFill>
                <a:latin typeface="Arial" panose="020B0604020202020204" pitchFamily="34" charset="0"/>
                <a:cs typeface="Arial" panose="020B0604020202020204" pitchFamily="34" charset="0"/>
              </a:rPr>
              <a:t>Host: Scot McKay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86" y="381000"/>
            <a:ext cx="8686800" cy="61933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50" y="5181600"/>
            <a:ext cx="8671036" cy="838200"/>
          </a:xfrm>
          <a:prstGeom prst="rect">
            <a:avLst/>
          </a:prstGeom>
        </p:spPr>
      </p:pic>
      <p:pic>
        <p:nvPicPr>
          <p:cNvPr id="7170" name="Picture 2" descr="C:\1 X &amp; Y Communications\Masterclass For Men\Sept 2022 - Comedy Clinic\Images\10-Ways-To-Make-a-Guy-Laugh-Without-Dumbing-Dow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219200"/>
            <a:ext cx="6149304" cy="3786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963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PLAN OF ACTION</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600200"/>
            <a:ext cx="8229600" cy="4800599"/>
          </a:xfrm>
        </p:spPr>
        <p:txBody>
          <a:bodyPr>
            <a:normAutofit/>
          </a:bodyPr>
          <a:lstStyle/>
          <a:p>
            <a:r>
              <a:rPr lang="en-US" sz="2400" dirty="0" smtClean="0">
                <a:latin typeface="Arial" panose="020B0604020202020204" pitchFamily="34" charset="0"/>
                <a:cs typeface="Arial" panose="020B0604020202020204" pitchFamily="34" charset="0"/>
              </a:rPr>
              <a:t>There are plenty of practical steps, and we’ll hit the ground running very shortly. </a:t>
            </a:r>
          </a:p>
          <a:p>
            <a:r>
              <a:rPr lang="en-US" sz="2400" dirty="0" smtClean="0">
                <a:latin typeface="Arial" panose="020B0604020202020204" pitchFamily="34" charset="0"/>
                <a:cs typeface="Arial" panose="020B0604020202020204" pitchFamily="34" charset="0"/>
              </a:rPr>
              <a:t>Most of what I’m about to present is BRAND NEW. Any info I bring up from previous programs will be elaborated upon.</a:t>
            </a:r>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There will be contest questions asked a few times during masterclass, w/ prizes to the first correct responder.</a:t>
            </a:r>
          </a:p>
          <a:p>
            <a:r>
              <a:rPr lang="en-US" sz="2400" dirty="0" smtClean="0">
                <a:latin typeface="Arial" panose="020B0604020202020204" pitchFamily="34" charset="0"/>
                <a:cs typeface="Arial" panose="020B0604020202020204" pitchFamily="34" charset="0"/>
              </a:rPr>
              <a:t>Time is reserved at the end for all of your Q&amp;A, although you can submit questions during the class.</a:t>
            </a:r>
          </a:p>
          <a:p>
            <a:r>
              <a:rPr lang="en-US" sz="2400" dirty="0" smtClean="0">
                <a:latin typeface="Arial" panose="020B0604020202020204" pitchFamily="34" charset="0"/>
                <a:cs typeface="Arial" panose="020B0604020202020204" pitchFamily="34" charset="0"/>
              </a:rPr>
              <a:t>Yes, this is being recorded. You will have full access to the video and the slides in a dedicated portal.</a:t>
            </a:r>
          </a:p>
        </p:txBody>
      </p:sp>
    </p:spTree>
    <p:extLst>
      <p:ext uri="{BB962C8B-B14F-4D97-AF65-F5344CB8AC3E}">
        <p14:creationId xmlns:p14="http://schemas.microsoft.com/office/powerpoint/2010/main" val="1584504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42864"/>
                </a:solidFill>
                <a:latin typeface="Montserrat Semi Bold" pitchFamily="50" charset="0"/>
              </a:rPr>
              <a:t>GROUND RULES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p:txBody>
          <a:bodyPr>
            <a:normAutofit lnSpcReduction="10000"/>
          </a:bodyPr>
          <a:lstStyle/>
          <a:p>
            <a:r>
              <a:rPr lang="en-US" dirty="0" smtClean="0">
                <a:latin typeface="Arial" panose="020B0604020202020204" pitchFamily="34" charset="0"/>
                <a:cs typeface="Arial" panose="020B0604020202020204" pitchFamily="34" charset="0"/>
              </a:rPr>
              <a:t>Come with an open mind, a positive attitude and (of course) a sense of humor.</a:t>
            </a:r>
          </a:p>
          <a:p>
            <a:r>
              <a:rPr lang="en-US" dirty="0" smtClean="0">
                <a:latin typeface="Arial" panose="020B0604020202020204" pitchFamily="34" charset="0"/>
                <a:cs typeface="Arial" panose="020B0604020202020204" pitchFamily="34" charset="0"/>
              </a:rPr>
              <a:t>Although this slide deck will be made available to you, take notes as you see fit.</a:t>
            </a:r>
          </a:p>
          <a:p>
            <a:r>
              <a:rPr lang="en-US" dirty="0" smtClean="0">
                <a:latin typeface="Arial" panose="020B0604020202020204" pitchFamily="34" charset="0"/>
                <a:cs typeface="Arial" panose="020B0604020202020204" pitchFamily="34" charset="0"/>
              </a:rPr>
              <a:t>Turn off any and all distractions.</a:t>
            </a:r>
          </a:p>
          <a:p>
            <a:r>
              <a:rPr lang="en-US" dirty="0" smtClean="0">
                <a:latin typeface="Arial" panose="020B0604020202020204" pitchFamily="34" charset="0"/>
                <a:cs typeface="Arial" panose="020B0604020202020204" pitchFamily="34" charset="0"/>
              </a:rPr>
              <a:t>Please do not unmute yourself unless it’s your turn to speak.</a:t>
            </a:r>
          </a:p>
          <a:p>
            <a:r>
              <a:rPr lang="en-US" dirty="0" smtClean="0">
                <a:latin typeface="Arial" panose="020B0604020202020204" pitchFamily="34" charset="0"/>
                <a:cs typeface="Arial" panose="020B0604020202020204" pitchFamily="34" charset="0"/>
              </a:rPr>
              <a:t>Abusive, disruptive behavior will not be tolerated. We will practice mutual respect.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455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4000" dirty="0" smtClean="0">
                <a:solidFill>
                  <a:srgbClr val="142864"/>
                </a:solidFill>
                <a:latin typeface="Montserrat Semi Bold" pitchFamily="50" charset="0"/>
              </a:rPr>
              <a:t>SOME ENCOURAGEMENT  BEFORE WE GET ROLLING</a:t>
            </a:r>
            <a:endParaRPr lang="en-US" sz="4000" dirty="0">
              <a:solidFill>
                <a:srgbClr val="142864"/>
              </a:solidFill>
              <a:latin typeface="Montserrat Semi Bold" pitchFamily="50" charset="0"/>
            </a:endParaRPr>
          </a:p>
        </p:txBody>
      </p:sp>
      <p:sp>
        <p:nvSpPr>
          <p:cNvPr id="3" name="Content Placeholder 2"/>
          <p:cNvSpPr>
            <a:spLocks noGrp="1"/>
          </p:cNvSpPr>
          <p:nvPr>
            <p:ph idx="1"/>
          </p:nvPr>
        </p:nvSpPr>
        <p:spPr>
          <a:xfrm>
            <a:off x="381000" y="1600200"/>
            <a:ext cx="4800600" cy="4953000"/>
          </a:xfrm>
        </p:spPr>
        <p:txBody>
          <a:bodyPr>
            <a:noAutofit/>
          </a:bodyPr>
          <a:lstStyle/>
          <a:p>
            <a:r>
              <a:rPr lang="en-US" sz="1700" dirty="0">
                <a:latin typeface="Arial" panose="020B0604020202020204" pitchFamily="34" charset="0"/>
                <a:cs typeface="Arial" panose="020B0604020202020204" pitchFamily="34" charset="0"/>
              </a:rPr>
              <a:t>Most of you aren’t funny, and that’s okay. </a:t>
            </a:r>
            <a:r>
              <a:rPr lang="en-US" sz="1700" dirty="0" smtClean="0">
                <a:latin typeface="Arial" panose="020B0604020202020204" pitchFamily="34" charset="0"/>
                <a:cs typeface="Arial" panose="020B0604020202020204" pitchFamily="34" charset="0"/>
              </a:rPr>
              <a:t>Neither </a:t>
            </a:r>
            <a:r>
              <a:rPr lang="en-US" sz="1700" dirty="0">
                <a:latin typeface="Arial" panose="020B0604020202020204" pitchFamily="34" charset="0"/>
                <a:cs typeface="Arial" panose="020B0604020202020204" pitchFamily="34" charset="0"/>
              </a:rPr>
              <a:t>was I</a:t>
            </a:r>
            <a:r>
              <a:rPr lang="en-US" sz="1700" dirty="0" smtClean="0">
                <a:latin typeface="Arial" panose="020B0604020202020204" pitchFamily="34" charset="0"/>
                <a:cs typeface="Arial" panose="020B0604020202020204" pitchFamily="34" charset="0"/>
              </a:rPr>
              <a:t>!</a:t>
            </a:r>
          </a:p>
          <a:p>
            <a:r>
              <a:rPr lang="en-US" sz="1700" dirty="0">
                <a:latin typeface="Arial" panose="020B0604020202020204" pitchFamily="34" charset="0"/>
                <a:cs typeface="Arial" panose="020B0604020202020204" pitchFamily="34" charset="0"/>
              </a:rPr>
              <a:t>I used to “try </a:t>
            </a:r>
            <a:r>
              <a:rPr lang="en-US" sz="1700" dirty="0" smtClean="0">
                <a:latin typeface="Arial" panose="020B0604020202020204" pitchFamily="34" charset="0"/>
                <a:cs typeface="Arial" panose="020B0604020202020204" pitchFamily="34" charset="0"/>
              </a:rPr>
              <a:t>too </a:t>
            </a:r>
            <a:r>
              <a:rPr lang="en-US" sz="1700" dirty="0">
                <a:latin typeface="Arial" panose="020B0604020202020204" pitchFamily="34" charset="0"/>
                <a:cs typeface="Arial" panose="020B0604020202020204" pitchFamily="34" charset="0"/>
              </a:rPr>
              <a:t>hard” and be too needy. All through my childhood I blurted out stupid things trying to be funny. I was the WORST OFFENDER at being “lame</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But YES, </a:t>
            </a:r>
            <a:r>
              <a:rPr lang="en-US" sz="1700" dirty="0" smtClean="0">
                <a:latin typeface="Arial" panose="020B0604020202020204" pitchFamily="34" charset="0"/>
                <a:cs typeface="Arial" panose="020B0604020202020204" pitchFamily="34" charset="0"/>
              </a:rPr>
              <a:t>being funny is </a:t>
            </a:r>
            <a:r>
              <a:rPr lang="en-US" sz="1700" dirty="0">
                <a:latin typeface="Arial" panose="020B0604020202020204" pitchFamily="34" charset="0"/>
                <a:cs typeface="Arial" panose="020B0604020202020204" pitchFamily="34" charset="0"/>
              </a:rPr>
              <a:t>a learned skill</a:t>
            </a:r>
            <a:r>
              <a:rPr lang="en-US" sz="1700" dirty="0" smtClean="0">
                <a:latin typeface="Arial" panose="020B0604020202020204" pitchFamily="34" charset="0"/>
                <a:cs typeface="Arial" panose="020B0604020202020204" pitchFamily="34" charset="0"/>
              </a:rPr>
              <a:t>.</a:t>
            </a:r>
          </a:p>
          <a:p>
            <a:r>
              <a:rPr lang="en-US" sz="1700" dirty="0" smtClean="0">
                <a:latin typeface="Arial" panose="020B0604020202020204" pitchFamily="34" charset="0"/>
                <a:cs typeface="Arial" panose="020B0604020202020204" pitchFamily="34" charset="0"/>
              </a:rPr>
              <a:t>The more you practice, the quicker your wit. But you’ll see some results sooner than later.</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Let your guard down and be reassured I’m not going to ask anything superhuman of you. </a:t>
            </a:r>
            <a:r>
              <a:rPr lang="en-US" sz="1700" dirty="0" smtClean="0">
                <a:latin typeface="Arial" panose="020B0604020202020204" pitchFamily="34" charset="0"/>
                <a:cs typeface="Arial" panose="020B0604020202020204" pitchFamily="34" charset="0"/>
              </a:rPr>
              <a:t>If </a:t>
            </a:r>
            <a:r>
              <a:rPr lang="en-US" sz="1700" dirty="0">
                <a:latin typeface="Arial" panose="020B0604020202020204" pitchFamily="34" charset="0"/>
                <a:cs typeface="Arial" panose="020B0604020202020204" pitchFamily="34" charset="0"/>
              </a:rPr>
              <a:t>I can do this, you can do this</a:t>
            </a:r>
            <a:r>
              <a:rPr lang="en-US" sz="1700" dirty="0" smtClean="0">
                <a:latin typeface="Arial" panose="020B0604020202020204" pitchFamily="34" charset="0"/>
                <a:cs typeface="Arial" panose="020B0604020202020204" pitchFamily="34" charset="0"/>
              </a:rPr>
              <a:t>.</a:t>
            </a:r>
          </a:p>
          <a:p>
            <a:r>
              <a:rPr lang="en-US" sz="1700" dirty="0">
                <a:latin typeface="Arial" panose="020B0604020202020204" pitchFamily="34" charset="0"/>
                <a:cs typeface="Arial" panose="020B0604020202020204" pitchFamily="34" charset="0"/>
              </a:rPr>
              <a:t>You don’t have to be a comedian, I promise…although by the end of this it’s likely you’ll be on your way to FEELING like one, anyway</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p:txBody>
      </p:sp>
      <p:pic>
        <p:nvPicPr>
          <p:cNvPr id="10242" name="Picture 2" descr="C:\1 X &amp; Y Communications\Masterclass For Men\Sept 2022 - Comedy Clinic\Images\427c86ac082bbf349d3a80f7f52321f5c18283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05867"/>
            <a:ext cx="3298825" cy="4859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014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42864"/>
                </a:solidFill>
                <a:latin typeface="Montserrat Semi Bold" pitchFamily="50" charset="0"/>
              </a:rPr>
              <a:t>WHAT TO EXPECT FROM THIS MASTERCLASS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676400"/>
            <a:ext cx="8229600" cy="4876800"/>
          </a:xfrm>
        </p:spPr>
        <p:txBody>
          <a:bodyPr>
            <a:normAutofit fontScale="40000" lnSpcReduction="20000"/>
          </a:bodyPr>
          <a:lstStyle/>
          <a:p>
            <a:r>
              <a:rPr lang="en-US" sz="4800" dirty="0" smtClean="0">
                <a:latin typeface="Arial" panose="020B0604020202020204" pitchFamily="34" charset="0"/>
                <a:cs typeface="Arial" panose="020B0604020202020204" pitchFamily="34" charset="0"/>
              </a:rPr>
              <a:t>Some </a:t>
            </a:r>
            <a:r>
              <a:rPr lang="en-US" sz="4800" dirty="0">
                <a:latin typeface="Arial" panose="020B0604020202020204" pitchFamily="34" charset="0"/>
                <a:cs typeface="Arial" panose="020B0604020202020204" pitchFamily="34" charset="0"/>
              </a:rPr>
              <a:t>men have undeniable advantages that are like SUPERPOWERS with women, like playing </a:t>
            </a:r>
            <a:r>
              <a:rPr lang="en-US" sz="4800" dirty="0" smtClean="0">
                <a:latin typeface="Arial" panose="020B0604020202020204" pitchFamily="34" charset="0"/>
                <a:cs typeface="Arial" panose="020B0604020202020204" pitchFamily="34" charset="0"/>
              </a:rPr>
              <a:t>guitar/piano </a:t>
            </a:r>
            <a:r>
              <a:rPr lang="en-US" sz="4800" dirty="0">
                <a:latin typeface="Arial" panose="020B0604020202020204" pitchFamily="34" charset="0"/>
                <a:cs typeface="Arial" panose="020B0604020202020204" pitchFamily="34" charset="0"/>
              </a:rPr>
              <a:t>or having an accent. But this one is special because not only can you authentically acquire it (unlike the accent), it’s also completely portable (unlike a </a:t>
            </a:r>
            <a:r>
              <a:rPr lang="en-US" sz="4800" dirty="0" smtClean="0">
                <a:latin typeface="Arial" panose="020B0604020202020204" pitchFamily="34" charset="0"/>
                <a:cs typeface="Arial" panose="020B0604020202020204" pitchFamily="34" charset="0"/>
              </a:rPr>
              <a:t>piano).</a:t>
            </a:r>
          </a:p>
          <a:p>
            <a:r>
              <a:rPr lang="en-US" sz="4800" dirty="0" smtClean="0">
                <a:latin typeface="Arial" panose="020B0604020202020204" pitchFamily="34" charset="0"/>
                <a:cs typeface="Arial" panose="020B0604020202020204" pitchFamily="34" charset="0"/>
              </a:rPr>
              <a:t>I’m </a:t>
            </a:r>
            <a:r>
              <a:rPr lang="en-US" sz="4800" dirty="0">
                <a:latin typeface="Arial" panose="020B0604020202020204" pitchFamily="34" charset="0"/>
                <a:cs typeface="Arial" panose="020B0604020202020204" pitchFamily="34" charset="0"/>
              </a:rPr>
              <a:t>not only going to reveal </a:t>
            </a:r>
            <a:r>
              <a:rPr lang="en-US" sz="4800" dirty="0" smtClean="0">
                <a:latin typeface="Arial" panose="020B0604020202020204" pitchFamily="34" charset="0"/>
                <a:cs typeface="Arial" panose="020B0604020202020204" pitchFamily="34" charset="0"/>
              </a:rPr>
              <a:t>HOW </a:t>
            </a:r>
            <a:r>
              <a:rPr lang="en-US" sz="4800" dirty="0">
                <a:latin typeface="Arial" panose="020B0604020202020204" pitchFamily="34" charset="0"/>
                <a:cs typeface="Arial" panose="020B0604020202020204" pitchFamily="34" charset="0"/>
              </a:rPr>
              <a:t>to make women laugh, I’m going to show you WHY. </a:t>
            </a:r>
            <a:r>
              <a:rPr lang="en-US" sz="4800" dirty="0" smtClean="0">
                <a:latin typeface="Arial" panose="020B0604020202020204" pitchFamily="34" charset="0"/>
                <a:cs typeface="Arial" panose="020B0604020202020204" pitchFamily="34" charset="0"/>
              </a:rPr>
              <a:t>This </a:t>
            </a:r>
            <a:r>
              <a:rPr lang="en-US" sz="4800" dirty="0">
                <a:latin typeface="Arial" panose="020B0604020202020204" pitchFamily="34" charset="0"/>
                <a:cs typeface="Arial" panose="020B0604020202020204" pitchFamily="34" charset="0"/>
              </a:rPr>
              <a:t>empowers you with the advantage of knowledge to be funny on purpose…with predictably positive </a:t>
            </a:r>
            <a:r>
              <a:rPr lang="en-US" sz="4800" dirty="0" smtClean="0">
                <a:latin typeface="Arial" panose="020B0604020202020204" pitchFamily="34" charset="0"/>
                <a:cs typeface="Arial" panose="020B0604020202020204" pitchFamily="34" charset="0"/>
              </a:rPr>
              <a:t>results.</a:t>
            </a:r>
          </a:p>
          <a:p>
            <a:r>
              <a:rPr lang="en-US" sz="4800" dirty="0" smtClean="0">
                <a:latin typeface="Arial" panose="020B0604020202020204" pitchFamily="34" charset="0"/>
                <a:cs typeface="Arial" panose="020B0604020202020204" pitchFamily="34" charset="0"/>
              </a:rPr>
              <a:t>I’m NOT going to turn you into a standup comedian, and for good reason. Have you ever noticed that many famous ones aren’t attractive to women anyway?</a:t>
            </a:r>
          </a:p>
          <a:p>
            <a:r>
              <a:rPr lang="en-US" sz="4800" dirty="0" smtClean="0">
                <a:latin typeface="Arial" panose="020B0604020202020204" pitchFamily="34" charset="0"/>
                <a:cs typeface="Arial" panose="020B0604020202020204" pitchFamily="34" charset="0"/>
              </a:rPr>
              <a:t>Stand by for perhaps unexpected ways to genuinely be funny and make women laugh that you probably haven’t ever considered before.</a:t>
            </a:r>
          </a:p>
          <a:p>
            <a:r>
              <a:rPr lang="en-US" sz="4800" dirty="0">
                <a:latin typeface="Arial" panose="020B0604020202020204" pitchFamily="34" charset="0"/>
                <a:cs typeface="Arial" panose="020B0604020202020204" pitchFamily="34" charset="0"/>
              </a:rPr>
              <a:t>So will this Masterclass be a comedic riot? Sometimes…but </a:t>
            </a:r>
            <a:r>
              <a:rPr lang="en-US" sz="4800" dirty="0" smtClean="0">
                <a:latin typeface="Arial" panose="020B0604020202020204" pitchFamily="34" charset="0"/>
                <a:cs typeface="Arial" panose="020B0604020202020204" pitchFamily="34" charset="0"/>
              </a:rPr>
              <a:t>we </a:t>
            </a:r>
            <a:r>
              <a:rPr lang="en-US" sz="4800" dirty="0">
                <a:latin typeface="Arial" panose="020B0604020202020204" pitchFamily="34" charset="0"/>
                <a:cs typeface="Arial" panose="020B0604020202020204" pitchFamily="34" charset="0"/>
              </a:rPr>
              <a:t>also have to keep it relatively serious at times to maintain objectivity and give you actionable steps</a:t>
            </a:r>
            <a:r>
              <a:rPr lang="en-US" sz="4800" dirty="0" smtClean="0">
                <a:latin typeface="Arial" panose="020B0604020202020204" pitchFamily="34" charset="0"/>
                <a:cs typeface="Arial" panose="020B0604020202020204" pitchFamily="34" charset="0"/>
              </a:rPr>
              <a:t>.</a:t>
            </a:r>
          </a:p>
          <a:p>
            <a:r>
              <a:rPr lang="en-US" sz="4800" dirty="0" smtClean="0">
                <a:latin typeface="Arial" panose="020B0604020202020204" pitchFamily="34" charset="0"/>
                <a:cs typeface="Arial" panose="020B0604020202020204" pitchFamily="34" charset="0"/>
              </a:rPr>
              <a:t>Ultimately, this </a:t>
            </a:r>
            <a:r>
              <a:rPr lang="en-US" sz="4800" dirty="0">
                <a:latin typeface="Arial" panose="020B0604020202020204" pitchFamily="34" charset="0"/>
                <a:cs typeface="Arial" panose="020B0604020202020204" pitchFamily="34" charset="0"/>
              </a:rPr>
              <a:t>will be both funny </a:t>
            </a:r>
            <a:r>
              <a:rPr lang="en-US" sz="4800" dirty="0" smtClean="0">
                <a:latin typeface="Arial" panose="020B0604020202020204" pitchFamily="34" charset="0"/>
                <a:cs typeface="Arial" panose="020B0604020202020204" pitchFamily="34" charset="0"/>
              </a:rPr>
              <a:t>AND </a:t>
            </a:r>
            <a:r>
              <a:rPr lang="en-US" sz="4800" dirty="0">
                <a:latin typeface="Arial" panose="020B0604020202020204" pitchFamily="34" charset="0"/>
                <a:cs typeface="Arial" panose="020B0604020202020204" pitchFamily="34" charset="0"/>
              </a:rPr>
              <a:t>informative, like going to a magic show where the magician shows you how all the tricks are done</a:t>
            </a:r>
            <a:r>
              <a:rPr lang="en-US" sz="4800" dirty="0" smtClean="0">
                <a:latin typeface="Arial" panose="020B0604020202020204" pitchFamily="34" charset="0"/>
                <a:cs typeface="Arial" panose="020B0604020202020204" pitchFamily="34" charset="0"/>
              </a:rPr>
              <a:t>.</a:t>
            </a:r>
          </a:p>
          <a:p>
            <a:r>
              <a:rPr lang="en-US" sz="4800" dirty="0" smtClean="0">
                <a:latin typeface="Arial" panose="020B0604020202020204" pitchFamily="34" charset="0"/>
                <a:cs typeface="Arial" panose="020B0604020202020204" pitchFamily="34" charset="0"/>
              </a:rPr>
              <a:t>Yes…you will be better at making women laugh IMMEDIATELY, and even more so with a bit of practice in the coming days and weeks.</a:t>
            </a:r>
            <a:endParaRPr lang="en-US" sz="48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18760196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rmAutofit fontScale="90000"/>
          </a:bodyPr>
          <a:lstStyle/>
          <a:p>
            <a:r>
              <a:rPr lang="en-US" sz="3600" dirty="0" smtClean="0">
                <a:solidFill>
                  <a:srgbClr val="142864"/>
                </a:solidFill>
                <a:latin typeface="Montserrat Semi Bold" pitchFamily="50" charset="0"/>
              </a:rPr>
              <a:t>GELOTOLOGY: WHY PEOPLE LAUGH</a:t>
            </a:r>
            <a:r>
              <a:rPr lang="en-US" dirty="0" smtClean="0"/>
              <a:t/>
            </a:r>
            <a:br>
              <a:rPr lang="en-US" dirty="0" smtClean="0"/>
            </a:br>
            <a:r>
              <a:rPr lang="en-US" sz="2200" b="1" dirty="0">
                <a:latin typeface="Arial" panose="020B0604020202020204" pitchFamily="34" charset="0"/>
                <a:cs typeface="Arial" panose="020B0604020202020204" pitchFamily="34" charset="0"/>
              </a:rPr>
              <a:t>This is like learning how a clutch works before attempting to learn how to drive a manual transmission.</a:t>
            </a:r>
            <a:r>
              <a:rPr lang="en-US" dirty="0"/>
              <a:t/>
            </a:r>
            <a:br>
              <a:rPr lang="en-US" dirty="0"/>
            </a:br>
            <a:r>
              <a:rPr lang="en-US" dirty="0"/>
              <a:t> </a:t>
            </a:r>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pPr marL="0" lvl="0" indent="0">
              <a:buNone/>
            </a:pPr>
            <a:r>
              <a:rPr lang="en-US" i="1" dirty="0" smtClean="0">
                <a:solidFill>
                  <a:srgbClr val="142864"/>
                </a:solidFill>
                <a:latin typeface="Arial" panose="020B0604020202020204" pitchFamily="34" charset="0"/>
                <a:cs typeface="Arial" panose="020B0604020202020204" pitchFamily="34" charset="0"/>
              </a:rPr>
              <a:t>As posted in the Scientific American:</a:t>
            </a:r>
          </a:p>
          <a:p>
            <a:pPr marL="0" lvl="0" indent="0">
              <a:buNone/>
            </a:pPr>
            <a:endParaRPr lang="en-US" i="1" dirty="0" smtClean="0">
              <a:solidFill>
                <a:srgbClr val="142864"/>
              </a:solidFill>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“Researchers </a:t>
            </a:r>
            <a:r>
              <a:rPr lang="en-US" dirty="0">
                <a:latin typeface="Arial" panose="020B0604020202020204" pitchFamily="34" charset="0"/>
                <a:cs typeface="Arial" panose="020B0604020202020204" pitchFamily="34" charset="0"/>
              </a:rPr>
              <a:t>do not fully understand which aspects of a joke or situation make it seem funny</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“Various </a:t>
            </a:r>
            <a:r>
              <a:rPr lang="en-US" dirty="0">
                <a:latin typeface="Arial" panose="020B0604020202020204" pitchFamily="34" charset="0"/>
                <a:cs typeface="Arial" panose="020B0604020202020204" pitchFamily="34" charset="0"/>
              </a:rPr>
              <a:t>theories have posited that people find amusement in the misfortunes of others, in expressions of otherwise forbidden emotions, in juxtaposition of incompatible concepts and in realizing that certain expectations have been violated</a:t>
            </a:r>
            <a:r>
              <a:rPr lang="en-US" dirty="0" smtClean="0">
                <a:latin typeface="Arial" panose="020B0604020202020204" pitchFamily="34" charset="0"/>
                <a:cs typeface="Arial" panose="020B0604020202020204" pitchFamily="34" charset="0"/>
              </a:rPr>
              <a:t>.” (aka Incongruity Theory)</a:t>
            </a:r>
            <a:endParaRPr lang="en-US" dirty="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“One </a:t>
            </a:r>
            <a:r>
              <a:rPr lang="en-US" dirty="0">
                <a:latin typeface="Arial" panose="020B0604020202020204" pitchFamily="34" charset="0"/>
                <a:cs typeface="Arial" panose="020B0604020202020204" pitchFamily="34" charset="0"/>
              </a:rPr>
              <a:t>scheme weaves several hypotheses together: it holds that humor results when a person simultaneously recognizes both that a norm has been breached and that the breach is benign</a:t>
            </a:r>
            <a:r>
              <a:rPr lang="en-US" dirty="0" smtClean="0">
                <a:latin typeface="Arial" panose="020B0604020202020204" pitchFamily="34" charset="0"/>
                <a:cs typeface="Arial" panose="020B0604020202020204" pitchFamily="34" charset="0"/>
              </a:rPr>
              <a:t>.” This includes laughing at the benign misfortune of others. (aka Superiority Theory)</a:t>
            </a:r>
            <a:endParaRPr lang="en-US" dirty="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“Laughter </a:t>
            </a:r>
            <a:r>
              <a:rPr lang="en-US" dirty="0">
                <a:latin typeface="Arial" panose="020B0604020202020204" pitchFamily="34" charset="0"/>
                <a:cs typeface="Arial" panose="020B0604020202020204" pitchFamily="34" charset="0"/>
              </a:rPr>
              <a:t>in response to relief…when a disaster has been averted</a:t>
            </a:r>
            <a:r>
              <a:rPr lang="en-US" dirty="0" smtClean="0">
                <a:latin typeface="Arial" panose="020B0604020202020204" pitchFamily="34" charset="0"/>
                <a:cs typeface="Arial" panose="020B0604020202020204" pitchFamily="34" charset="0"/>
              </a:rPr>
              <a:t>.” (aka Relief Theory)</a:t>
            </a:r>
          </a:p>
          <a:p>
            <a:r>
              <a:rPr lang="en-US" dirty="0">
                <a:latin typeface="Arial" panose="020B0604020202020204" pitchFamily="34" charset="0"/>
                <a:cs typeface="Arial" panose="020B0604020202020204" pitchFamily="34" charset="0"/>
              </a:rPr>
              <a:t>“Laughter may have evolved as a way to enhance connectedness in societies</a:t>
            </a:r>
            <a:r>
              <a:rPr lang="en-US" dirty="0" smtClean="0">
                <a:latin typeface="Arial" panose="020B0604020202020204" pitchFamily="34" charset="0"/>
                <a:cs typeface="Arial" panose="020B0604020202020204" pitchFamily="34" charset="0"/>
              </a:rPr>
              <a:t>.” (aka Community Theory?)</a:t>
            </a:r>
          </a:p>
          <a:p>
            <a:pPr marL="0" lvl="0" indent="0">
              <a:buNone/>
            </a:pPr>
            <a:endParaRPr lang="en-US" dirty="0" smtClean="0">
              <a:latin typeface="Arial" panose="020B0604020202020204" pitchFamily="34" charset="0"/>
              <a:cs typeface="Arial" panose="020B0604020202020204" pitchFamily="34" charset="0"/>
            </a:endParaRPr>
          </a:p>
          <a:p>
            <a:pPr marL="0" lvl="0" indent="0">
              <a:buNone/>
            </a:pPr>
            <a:r>
              <a:rPr lang="en-US" dirty="0" smtClean="0">
                <a:latin typeface="Arial" panose="020B0604020202020204" pitchFamily="34" charset="0"/>
                <a:cs typeface="Arial" panose="020B0604020202020204" pitchFamily="34" charset="0"/>
                <a:hlinkClick r:id="rId2"/>
              </a:rPr>
              <a:t>https</a:t>
            </a:r>
            <a:r>
              <a:rPr lang="en-US" dirty="0">
                <a:latin typeface="Arial" panose="020B0604020202020204" pitchFamily="34" charset="0"/>
                <a:cs typeface="Arial" panose="020B0604020202020204" pitchFamily="34" charset="0"/>
                <a:hlinkClick r:id="rId2"/>
              </a:rPr>
              <a:t>://www.scientificamerican.com/article/whats-so-funny-the-science-of-why-we-laugh/</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666605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Autofit/>
          </a:bodyPr>
          <a:lstStyle/>
          <a:p>
            <a:r>
              <a:rPr lang="en-US" dirty="0" smtClean="0">
                <a:solidFill>
                  <a:srgbClr val="142864"/>
                </a:solidFill>
                <a:latin typeface="Montserrat Semi Bold" pitchFamily="50" charset="0"/>
              </a:rPr>
              <a:t>MORE REASONS WHY PEOPLE LAUGH</a:t>
            </a:r>
            <a:r>
              <a:rPr lang="en-US" dirty="0">
                <a:latin typeface="Montserrat Semi Bold" pitchFamily="50" charset="0"/>
              </a:rPr>
              <a:t> </a:t>
            </a:r>
          </a:p>
        </p:txBody>
      </p:sp>
      <p:sp>
        <p:nvSpPr>
          <p:cNvPr id="3" name="Content Placeholder 2"/>
          <p:cNvSpPr>
            <a:spLocks noGrp="1"/>
          </p:cNvSpPr>
          <p:nvPr>
            <p:ph idx="1"/>
          </p:nvPr>
        </p:nvSpPr>
        <p:spPr>
          <a:xfrm>
            <a:off x="3733800" y="1143000"/>
            <a:ext cx="5181600" cy="5562600"/>
          </a:xfrm>
        </p:spPr>
        <p:txBody>
          <a:bodyPr>
            <a:normAutofit fontScale="62500" lnSpcReduction="20000"/>
          </a:bodyPr>
          <a:lstStyle/>
          <a:p>
            <a:pPr marL="0" lvl="0" indent="0">
              <a:buNone/>
            </a:pPr>
            <a:endParaRPr lang="en-US" i="1" dirty="0" smtClean="0">
              <a:solidFill>
                <a:srgbClr val="142864"/>
              </a:solidFill>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Women </a:t>
            </a:r>
            <a:r>
              <a:rPr lang="en-US" dirty="0" smtClean="0">
                <a:latin typeface="Arial" panose="020B0604020202020204" pitchFamily="34" charset="0"/>
                <a:cs typeface="Arial" panose="020B0604020202020204" pitchFamily="34" charset="0"/>
              </a:rPr>
              <a:t>in particular laugh </a:t>
            </a:r>
            <a:r>
              <a:rPr lang="en-US" dirty="0">
                <a:latin typeface="Arial" panose="020B0604020202020204" pitchFamily="34" charset="0"/>
                <a:cs typeface="Arial" panose="020B0604020202020204" pitchFamily="34" charset="0"/>
              </a:rPr>
              <a:t>when they're having </a:t>
            </a:r>
            <a:r>
              <a:rPr lang="en-US" dirty="0" smtClean="0">
                <a:latin typeface="Arial" panose="020B0604020202020204" pitchFamily="34" charset="0"/>
                <a:cs typeface="Arial" panose="020B0604020202020204" pitchFamily="34" charset="0"/>
              </a:rPr>
              <a:t>FUN. It’s likely nobody </a:t>
            </a:r>
            <a:r>
              <a:rPr lang="en-US" dirty="0">
                <a:latin typeface="Arial" panose="020B0604020202020204" pitchFamily="34" charset="0"/>
                <a:cs typeface="Arial" panose="020B0604020202020204" pitchFamily="34" charset="0"/>
              </a:rPr>
              <a:t>at </a:t>
            </a:r>
            <a:r>
              <a:rPr lang="en-US" dirty="0" smtClean="0">
                <a:latin typeface="Arial" panose="020B0604020202020204" pitchFamily="34" charset="0"/>
                <a:cs typeface="Arial" panose="020B0604020202020204" pitchFamily="34" charset="0"/>
              </a:rPr>
              <a:t>“ladies’ night out </a:t>
            </a:r>
            <a:r>
              <a:rPr lang="en-US" dirty="0">
                <a:latin typeface="Arial" panose="020B0604020202020204" pitchFamily="34" charset="0"/>
                <a:cs typeface="Arial" panose="020B0604020202020204" pitchFamily="34" charset="0"/>
              </a:rPr>
              <a:t>is a </a:t>
            </a:r>
            <a:r>
              <a:rPr lang="en-US" dirty="0" smtClean="0">
                <a:latin typeface="Arial" panose="020B0604020202020204" pitchFamily="34" charset="0"/>
                <a:cs typeface="Arial" panose="020B0604020202020204" pitchFamily="34" charset="0"/>
              </a:rPr>
              <a:t>stand-up comedienne.</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Women are hard-wired to WANT to have fun. Therefore they WANT to laugh. This is why pickup </a:t>
            </a:r>
            <a:r>
              <a:rPr lang="en-US" dirty="0">
                <a:latin typeface="Arial" panose="020B0604020202020204" pitchFamily="34" charset="0"/>
                <a:cs typeface="Arial" panose="020B0604020202020204" pitchFamily="34" charset="0"/>
              </a:rPr>
              <a:t>lines are rooted in humor. Making her laugh is a "</a:t>
            </a:r>
            <a:r>
              <a:rPr lang="en-US" dirty="0" smtClean="0">
                <a:latin typeface="Arial" panose="020B0604020202020204" pitchFamily="34" charset="0"/>
                <a:cs typeface="Arial" panose="020B0604020202020204" pitchFamily="34" charset="0"/>
              </a:rPr>
              <a:t>hook“, and a great first impression (with some caveats, of course…don’t be like Craig Shoemaker!)</a:t>
            </a:r>
            <a:r>
              <a:rPr lang="en-US" dirty="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hlinkClick r:id="rId2"/>
              </a:rPr>
              <a:t>https://</a:t>
            </a:r>
            <a:r>
              <a:rPr lang="en-US" dirty="0" smtClean="0">
                <a:latin typeface="Arial" panose="020B0604020202020204" pitchFamily="34" charset="0"/>
                <a:cs typeface="Arial" panose="020B0604020202020204" pitchFamily="34" charset="0"/>
                <a:hlinkClick r:id="rId2"/>
              </a:rPr>
              <a:t>www.youtube.com/watch?v=ieIisdMdIOg</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Laughter </a:t>
            </a:r>
            <a:r>
              <a:rPr lang="en-US" dirty="0">
                <a:latin typeface="Arial" panose="020B0604020202020204" pitchFamily="34" charset="0"/>
                <a:cs typeface="Arial" panose="020B0604020202020204" pitchFamily="34" charset="0"/>
              </a:rPr>
              <a:t>can have an unhealthy DARK </a:t>
            </a:r>
            <a:r>
              <a:rPr lang="en-US" dirty="0" smtClean="0">
                <a:latin typeface="Arial" panose="020B0604020202020204" pitchFamily="34" charset="0"/>
                <a:cs typeface="Arial" panose="020B0604020202020204" pitchFamily="34" charset="0"/>
              </a:rPr>
              <a:t>side. Consider how  people </a:t>
            </a:r>
            <a:r>
              <a:rPr lang="en-US" dirty="0">
                <a:latin typeface="Arial" panose="020B0604020202020204" pitchFamily="34" charset="0"/>
                <a:cs typeface="Arial" panose="020B0604020202020204" pitchFamily="34" charset="0"/>
              </a:rPr>
              <a:t>laugh at a bullied kid, or revel in evildoing. </a:t>
            </a:r>
            <a:r>
              <a:rPr lang="en-US" dirty="0" smtClean="0">
                <a:latin typeface="Arial" panose="020B0604020202020204" pitchFamily="34" charset="0"/>
                <a:cs typeface="Arial" panose="020B0604020202020204" pitchFamily="34" charset="0"/>
              </a:rPr>
              <a:t>It’s </a:t>
            </a:r>
            <a:r>
              <a:rPr lang="en-US" dirty="0">
                <a:latin typeface="Arial" panose="020B0604020202020204" pitchFamily="34" charset="0"/>
                <a:cs typeface="Arial" panose="020B0604020202020204" pitchFamily="34" charset="0"/>
              </a:rPr>
              <a:t>like a perversion of the </a:t>
            </a:r>
            <a:r>
              <a:rPr lang="en-US" dirty="0" smtClean="0">
                <a:latin typeface="Arial" panose="020B0604020202020204" pitchFamily="34" charset="0"/>
                <a:cs typeface="Arial" panose="020B0604020202020204" pitchFamily="34" charset="0"/>
              </a:rPr>
              <a:t>laughter reflex </a:t>
            </a:r>
            <a:r>
              <a:rPr lang="en-US" dirty="0">
                <a:latin typeface="Arial" panose="020B0604020202020204" pitchFamily="34" charset="0"/>
                <a:cs typeface="Arial" panose="020B0604020202020204" pitchFamily="34" charset="0"/>
              </a:rPr>
              <a:t>to laugh at that which is NOT benign. Isn’t that fascinating</a:t>
            </a:r>
            <a:r>
              <a:rPr lang="en-US" dirty="0" smtClean="0">
                <a:latin typeface="Arial" panose="020B0604020202020204" pitchFamily="34" charset="0"/>
                <a:cs typeface="Arial" panose="020B0604020202020204" pitchFamily="34" charset="0"/>
              </a:rPr>
              <a:t>?</a:t>
            </a:r>
          </a:p>
          <a:p>
            <a:pPr marL="0" indent="0">
              <a:buNone/>
            </a:pPr>
            <a:r>
              <a:rPr lang="en-US" u="sng" dirty="0">
                <a:latin typeface="Arial" panose="020B0604020202020204" pitchFamily="34" charset="0"/>
                <a:cs typeface="Arial" panose="020B0604020202020204" pitchFamily="34" charset="0"/>
                <a:hlinkClick r:id="rId3"/>
              </a:rPr>
              <a:t>https://www.scientificamerican.com/article/the-science-of-laughter-and-why-it-also-has-a-dark-side1/</a:t>
            </a:r>
            <a:endParaRPr lang="en-US" dirty="0">
              <a:latin typeface="Arial" panose="020B0604020202020204" pitchFamily="34" charset="0"/>
              <a:cs typeface="Arial" panose="020B0604020202020204" pitchFamily="34" charset="0"/>
            </a:endParaRPr>
          </a:p>
          <a:p>
            <a:endParaRPr lang="en-US" dirty="0"/>
          </a:p>
        </p:txBody>
      </p:sp>
      <p:pic>
        <p:nvPicPr>
          <p:cNvPr id="1026" name="Picture 2" descr="C:\1 X &amp; Y Communications\Masterclass For Men\Images\MV5BMTgwNTQxNDM5OF5BMl5BanBnXkFtZTcwNDA4NzcxMQ@@._V1_FMjpg_UX10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586" y="1600200"/>
            <a:ext cx="3324539"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023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rmAutofit fontScale="90000"/>
          </a:bodyPr>
          <a:lstStyle/>
          <a:p>
            <a:r>
              <a:rPr lang="en-US" sz="3600" dirty="0" smtClean="0">
                <a:solidFill>
                  <a:srgbClr val="142864"/>
                </a:solidFill>
                <a:latin typeface="Montserrat Semi Bold" pitchFamily="50" charset="0"/>
              </a:rPr>
              <a:t>BASELINE MINDSET OF PEOPLE WHO ARE GOOD AT MAKING OTHERS LAUGH</a:t>
            </a:r>
            <a:r>
              <a:rPr lang="en-US" dirty="0" smtClean="0"/>
              <a:t/>
            </a:r>
            <a:br>
              <a:rPr lang="en-US" dirty="0" smtClean="0"/>
            </a:br>
            <a:r>
              <a:rPr lang="en-US" sz="3600" b="1" dirty="0" smtClean="0">
                <a:latin typeface="Arial" panose="020B0604020202020204" pitchFamily="34" charset="0"/>
                <a:cs typeface="Arial" panose="020B0604020202020204" pitchFamily="34" charset="0"/>
              </a:rPr>
              <a:t>(For All The Right Reasons, Of Course.)</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1981200"/>
            <a:ext cx="5562600" cy="4419600"/>
          </a:xfrm>
        </p:spPr>
        <p:txBody>
          <a:bodyPr>
            <a:normAutofit fontScale="47500" lnSpcReduction="20000"/>
          </a:bodyPr>
          <a:lstStyle/>
          <a:p>
            <a:pPr marL="0" indent="0">
              <a:buNone/>
            </a:pPr>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They don’t </a:t>
            </a:r>
            <a:r>
              <a:rPr lang="en-US" sz="3600" dirty="0">
                <a:latin typeface="Arial" panose="020B0604020202020204" pitchFamily="34" charset="0"/>
                <a:cs typeface="Arial" panose="020B0604020202020204" pitchFamily="34" charset="0"/>
              </a:rPr>
              <a:t>take themselves seriously, therefore can see the world less seriously</a:t>
            </a:r>
          </a:p>
          <a:p>
            <a:r>
              <a:rPr lang="en-US" sz="3600" dirty="0">
                <a:latin typeface="Arial" panose="020B0604020202020204" pitchFamily="34" charset="0"/>
                <a:cs typeface="Arial" panose="020B0604020202020204" pitchFamily="34" charset="0"/>
              </a:rPr>
              <a:t>Not easily offended, but </a:t>
            </a:r>
            <a:r>
              <a:rPr lang="en-US" sz="3600" dirty="0" smtClean="0">
                <a:latin typeface="Arial" panose="020B0604020202020204" pitchFamily="34" charset="0"/>
                <a:cs typeface="Arial" panose="020B0604020202020204" pitchFamily="34" charset="0"/>
              </a:rPr>
              <a:t>easy-going</a:t>
            </a:r>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Relaxed vs. uptight</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Confidence vs. self-consciousness/insecurity</a:t>
            </a:r>
          </a:p>
          <a:p>
            <a:r>
              <a:rPr lang="en-US" sz="3600" dirty="0" smtClean="0">
                <a:latin typeface="Arial" panose="020B0604020202020204" pitchFamily="34" charset="0"/>
                <a:cs typeface="Arial" panose="020B0604020202020204" pitchFamily="34" charset="0"/>
              </a:rPr>
              <a:t>Curious…always </a:t>
            </a:r>
            <a:r>
              <a:rPr lang="en-US" sz="3600" dirty="0">
                <a:latin typeface="Arial" panose="020B0604020202020204" pitchFamily="34" charset="0"/>
                <a:cs typeface="Arial" panose="020B0604020202020204" pitchFamily="34" charset="0"/>
              </a:rPr>
              <a:t>exploring the world and asking questions</a:t>
            </a:r>
          </a:p>
          <a:p>
            <a:r>
              <a:rPr lang="en-US" sz="3600" dirty="0">
                <a:latin typeface="Arial" panose="020B0604020202020204" pitchFamily="34" charset="0"/>
                <a:cs typeface="Arial" panose="020B0604020202020204" pitchFamily="34" charset="0"/>
              </a:rPr>
              <a:t>Generous rather than self-absorbed</a:t>
            </a:r>
          </a:p>
          <a:p>
            <a:r>
              <a:rPr lang="en-US" sz="3600" dirty="0">
                <a:latin typeface="Arial" panose="020B0604020202020204" pitchFamily="34" charset="0"/>
                <a:cs typeface="Arial" panose="020B0604020202020204" pitchFamily="34" charset="0"/>
              </a:rPr>
              <a:t>Sober self-judgment rather than </a:t>
            </a:r>
            <a:r>
              <a:rPr lang="en-US" sz="3600" dirty="0" smtClean="0">
                <a:latin typeface="Arial" panose="020B0604020202020204" pitchFamily="34" charset="0"/>
                <a:cs typeface="Arial" panose="020B0604020202020204" pitchFamily="34" charset="0"/>
              </a:rPr>
              <a:t>arrogance</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Anger and bitterness is a buzzkill (Lewis Black’s entire gig is </a:t>
            </a:r>
            <a:r>
              <a:rPr lang="en-US" sz="3600" dirty="0" smtClean="0">
                <a:latin typeface="Arial" panose="020B0604020202020204" pitchFamily="34" charset="0"/>
                <a:cs typeface="Arial" panose="020B0604020202020204" pitchFamily="34" charset="0"/>
              </a:rPr>
              <a:t>ironic</a:t>
            </a:r>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 </a:t>
            </a:r>
          </a:p>
          <a:p>
            <a:r>
              <a:rPr lang="en-US" sz="3600" dirty="0">
                <a:latin typeface="Arial" panose="020B0604020202020204" pitchFamily="34" charset="0"/>
                <a:cs typeface="Arial" panose="020B0604020202020204" pitchFamily="34" charset="0"/>
              </a:rPr>
              <a:t>Note that the guy who is the OPPOSITE of these things is ALWAYS the butt of jokes in comedy movies. (William Atherton, Jason Alexander, James </a:t>
            </a:r>
            <a:r>
              <a:rPr lang="en-US" sz="3600" dirty="0" err="1">
                <a:latin typeface="Arial" panose="020B0604020202020204" pitchFamily="34" charset="0"/>
                <a:cs typeface="Arial" panose="020B0604020202020204" pitchFamily="34" charset="0"/>
              </a:rPr>
              <a:t>Spader</a:t>
            </a:r>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It’s </a:t>
            </a:r>
            <a:r>
              <a:rPr lang="en-US" sz="3600" dirty="0">
                <a:latin typeface="Arial" panose="020B0604020202020204" pitchFamily="34" charset="0"/>
                <a:cs typeface="Arial" panose="020B0604020202020204" pitchFamily="34" charset="0"/>
              </a:rPr>
              <a:t>like “negative comedy” on the part of these actors, right</a:t>
            </a:r>
            <a:r>
              <a:rPr lang="en-US" sz="3600" dirty="0" smtClean="0">
                <a:latin typeface="Arial" panose="020B0604020202020204" pitchFamily="34" charset="0"/>
                <a:cs typeface="Arial" panose="020B0604020202020204" pitchFamily="34" charset="0"/>
              </a:rPr>
              <a:t>?</a:t>
            </a:r>
          </a:p>
          <a:p>
            <a:r>
              <a:rPr lang="en-US" sz="3600" dirty="0">
                <a:latin typeface="Arial" panose="020B0604020202020204" pitchFamily="34" charset="0"/>
                <a:cs typeface="Arial" panose="020B0604020202020204" pitchFamily="34" charset="0"/>
              </a:rPr>
              <a:t>You have complete control over </a:t>
            </a:r>
            <a:r>
              <a:rPr lang="en-US" sz="3600" dirty="0" smtClean="0">
                <a:latin typeface="Arial" panose="020B0604020202020204" pitchFamily="34" charset="0"/>
                <a:cs typeface="Arial" panose="020B0604020202020204" pitchFamily="34" charset="0"/>
              </a:rPr>
              <a:t>ALL of this</a:t>
            </a:r>
            <a:r>
              <a:rPr lang="en-US" sz="3600" dirty="0">
                <a:latin typeface="Arial" panose="020B0604020202020204" pitchFamily="34" charset="0"/>
                <a:cs typeface="Arial" panose="020B0604020202020204" pitchFamily="34" charset="0"/>
              </a:rPr>
              <a:t>.</a:t>
            </a:r>
          </a:p>
          <a:p>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2057400"/>
            <a:ext cx="3119104" cy="4267200"/>
          </a:xfrm>
          <a:prstGeom prst="rect">
            <a:avLst/>
          </a:prstGeom>
        </p:spPr>
      </p:pic>
    </p:spTree>
    <p:extLst>
      <p:ext uri="{BB962C8B-B14F-4D97-AF65-F5344CB8AC3E}">
        <p14:creationId xmlns:p14="http://schemas.microsoft.com/office/powerpoint/2010/main" val="491775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71500" y="4648200"/>
            <a:ext cx="7924800" cy="1470025"/>
          </a:xfrm>
        </p:spPr>
        <p:txBody>
          <a:bodyPr>
            <a:normAutofit fontScale="90000"/>
          </a:bodyPr>
          <a:lstStyle/>
          <a:p>
            <a:r>
              <a:rPr lang="en-US" sz="4000" b="1" dirty="0" smtClean="0">
                <a:solidFill>
                  <a:srgbClr val="142864"/>
                </a:solidFill>
                <a:latin typeface="Montserrat Semi Bold" pitchFamily="50" charset="0"/>
                <a:cs typeface="Arial" panose="020B0604020202020204" pitchFamily="34" charset="0"/>
              </a:rPr>
              <a:t>MOST PEOPLE THINK THEY HAVE A SENSE OF HUMOR, BUT DON’T.</a:t>
            </a:r>
            <a:r>
              <a:rPr lang="en-US" sz="4000" b="1" dirty="0">
                <a:solidFill>
                  <a:srgbClr val="142864"/>
                </a:solidFill>
                <a:latin typeface="Arial" panose="020B0604020202020204" pitchFamily="34" charset="0"/>
                <a:cs typeface="Arial" panose="020B0604020202020204" pitchFamily="34" charset="0"/>
              </a:rPr>
              <a:t/>
            </a:r>
            <a:br>
              <a:rPr lang="en-US" sz="4000" b="1" dirty="0">
                <a:solidFill>
                  <a:srgbClr val="142864"/>
                </a:solidFill>
                <a:latin typeface="Arial" panose="020B0604020202020204" pitchFamily="34" charset="0"/>
                <a:cs typeface="Arial" panose="020B0604020202020204" pitchFamily="34" charset="0"/>
              </a:rPr>
            </a:br>
            <a:r>
              <a:rPr lang="en-US" b="1" dirty="0" smtClean="0">
                <a:solidFill>
                  <a:srgbClr val="142864"/>
                </a:solidFill>
                <a:latin typeface="Arial" panose="020B0604020202020204" pitchFamily="34" charset="0"/>
                <a:cs typeface="Arial" panose="020B0604020202020204" pitchFamily="34" charset="0"/>
              </a:rPr>
              <a:t> </a:t>
            </a:r>
            <a:r>
              <a:rPr lang="en-US" sz="2700" b="1" dirty="0" smtClean="0">
                <a:latin typeface="Arial" panose="020B0604020202020204" pitchFamily="34" charset="0"/>
                <a:cs typeface="Arial" panose="020B0604020202020204" pitchFamily="34" charset="0"/>
              </a:rPr>
              <a:t>This is related to over-analysis rooted in insecurity, or sometimes just jaded, mean-spirited bitterness.</a:t>
            </a:r>
            <a:r>
              <a:rPr lang="en-US" sz="2700" b="1" dirty="0">
                <a:solidFill>
                  <a:srgbClr val="142864"/>
                </a:solidFill>
                <a:latin typeface="Arial" panose="020B0604020202020204" pitchFamily="34" charset="0"/>
                <a:cs typeface="Arial" panose="020B0604020202020204" pitchFamily="34" charset="0"/>
              </a:rPr>
              <a: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457200"/>
            <a:ext cx="6477000" cy="3789045"/>
          </a:xfrm>
          <a:prstGeom prst="rect">
            <a:avLst/>
          </a:prstGeom>
        </p:spPr>
      </p:pic>
    </p:spTree>
    <p:extLst>
      <p:ext uri="{BB962C8B-B14F-4D97-AF65-F5344CB8AC3E}">
        <p14:creationId xmlns:p14="http://schemas.microsoft.com/office/powerpoint/2010/main" val="599504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r>
              <a:rPr lang="en-US" sz="4800" dirty="0" smtClean="0">
                <a:solidFill>
                  <a:srgbClr val="142864"/>
                </a:solidFill>
                <a:latin typeface="Montserrat Semi Bold" pitchFamily="50" charset="0"/>
              </a:rPr>
              <a:t>THE ALCHEMY OF MAKING WOMEN LAUGH</a:t>
            </a:r>
            <a:r>
              <a:rPr lang="en-US" sz="3300" dirty="0" smtClean="0">
                <a:solidFill>
                  <a:srgbClr val="142864"/>
                </a:solidFill>
                <a:latin typeface="Montserrat Semi Bold" pitchFamily="50" charset="0"/>
              </a:rPr>
              <a:t/>
            </a:r>
            <a:br>
              <a:rPr lang="en-US" sz="3300" dirty="0" smtClean="0">
                <a:solidFill>
                  <a:srgbClr val="142864"/>
                </a:solidFill>
                <a:latin typeface="Montserrat Semi Bold" pitchFamily="50" charset="0"/>
              </a:rPr>
            </a:br>
            <a:r>
              <a:rPr lang="en-US" sz="2000" b="1" i="1" dirty="0" smtClean="0">
                <a:latin typeface="Arial" panose="020B0604020202020204" pitchFamily="34" charset="0"/>
                <a:cs typeface="Arial" panose="020B0604020202020204" pitchFamily="34" charset="0"/>
              </a:rPr>
              <a:t>"</a:t>
            </a:r>
            <a:r>
              <a:rPr lang="en-US" sz="2000" b="1" i="1" dirty="0">
                <a:latin typeface="Arial" panose="020B0604020202020204" pitchFamily="34" charset="0"/>
                <a:cs typeface="Arial" panose="020B0604020202020204" pitchFamily="34" charset="0"/>
              </a:rPr>
              <a:t>If you can make a woman laugh, you can make her do </a:t>
            </a:r>
            <a:r>
              <a:rPr lang="en-US" sz="2000" b="1" i="1" dirty="0" smtClean="0">
                <a:latin typeface="Arial" panose="020B0604020202020204" pitchFamily="34" charset="0"/>
                <a:cs typeface="Arial" panose="020B0604020202020204" pitchFamily="34" charset="0"/>
              </a:rPr>
              <a:t>anything.” </a:t>
            </a:r>
            <a:r>
              <a:rPr lang="en-US" sz="2000" b="1" dirty="0" smtClean="0">
                <a:latin typeface="Arial" panose="020B0604020202020204" pitchFamily="34" charset="0"/>
                <a:cs typeface="Arial" panose="020B0604020202020204" pitchFamily="34" charset="0"/>
              </a:rPr>
              <a:t>– Marilyn Monroe</a:t>
            </a:r>
            <a:r>
              <a:rPr lang="en-US" sz="3600" dirty="0"/>
              <a:t/>
            </a:r>
            <a:br>
              <a:rPr lang="en-US" sz="3600" dirty="0"/>
            </a:br>
            <a:endParaRPr lang="en-US" sz="3300" dirty="0">
              <a:solidFill>
                <a:srgbClr val="142864"/>
              </a:solidFill>
              <a:latin typeface="Montserrat Semi Bold" pitchFamily="50" charset="0"/>
            </a:endParaRPr>
          </a:p>
        </p:txBody>
      </p:sp>
      <p:sp>
        <p:nvSpPr>
          <p:cNvPr id="3" name="Content Placeholder 2"/>
          <p:cNvSpPr>
            <a:spLocks noGrp="1"/>
          </p:cNvSpPr>
          <p:nvPr>
            <p:ph idx="1"/>
          </p:nvPr>
        </p:nvSpPr>
        <p:spPr>
          <a:xfrm>
            <a:off x="609600" y="2762042"/>
            <a:ext cx="4191000" cy="3657600"/>
          </a:xfrm>
        </p:spPr>
        <p:txBody>
          <a:bodyPr>
            <a:normAutofit fontScale="55000" lnSpcReduction="20000"/>
          </a:bodyPr>
          <a:lstStyle/>
          <a:p>
            <a:pPr marL="0" indent="0" algn="ctr">
              <a:buNone/>
            </a:pPr>
            <a:r>
              <a:rPr lang="en-US" sz="4600" dirty="0" smtClean="0">
                <a:latin typeface="Arial" panose="020B0604020202020204" pitchFamily="34" charset="0"/>
                <a:cs typeface="Arial" panose="020B0604020202020204" pitchFamily="34" charset="0"/>
              </a:rPr>
              <a:t>So, in </a:t>
            </a:r>
            <a:r>
              <a:rPr lang="en-US" sz="4600" dirty="0">
                <a:latin typeface="Arial" panose="020B0604020202020204" pitchFamily="34" charset="0"/>
                <a:cs typeface="Arial" panose="020B0604020202020204" pitchFamily="34" charset="0"/>
              </a:rPr>
              <a:t>case you’ve not deduced this already, let’s relieve the pressure FIRST, right here, right </a:t>
            </a:r>
            <a:r>
              <a:rPr lang="en-US" sz="4600" dirty="0" smtClean="0">
                <a:latin typeface="Arial" panose="020B0604020202020204" pitchFamily="34" charset="0"/>
                <a:cs typeface="Arial" panose="020B0604020202020204" pitchFamily="34" charset="0"/>
              </a:rPr>
              <a:t>now:   </a:t>
            </a:r>
          </a:p>
          <a:p>
            <a:pPr marL="0" indent="0" algn="ctr">
              <a:buNone/>
            </a:pPr>
            <a:endParaRPr lang="en-US" sz="4600" dirty="0" smtClean="0">
              <a:latin typeface="Arial" panose="020B0604020202020204" pitchFamily="34" charset="0"/>
              <a:cs typeface="Arial" panose="020B0604020202020204" pitchFamily="34" charset="0"/>
            </a:endParaRPr>
          </a:p>
          <a:p>
            <a:pPr marL="0" indent="0" algn="ctr">
              <a:buNone/>
            </a:pPr>
            <a:r>
              <a:rPr lang="en-US" sz="4600" b="1" dirty="0" smtClean="0">
                <a:solidFill>
                  <a:srgbClr val="142864"/>
                </a:solidFill>
                <a:latin typeface="Arial" panose="020B0604020202020204" pitchFamily="34" charset="0"/>
                <a:cs typeface="Arial" panose="020B0604020202020204" pitchFamily="34" charset="0"/>
              </a:rPr>
              <a:t>YOU </a:t>
            </a:r>
            <a:r>
              <a:rPr lang="en-US" sz="4600" b="1" dirty="0">
                <a:solidFill>
                  <a:srgbClr val="142864"/>
                </a:solidFill>
                <a:latin typeface="Arial" panose="020B0604020202020204" pitchFamily="34" charset="0"/>
                <a:cs typeface="Arial" panose="020B0604020202020204" pitchFamily="34" charset="0"/>
              </a:rPr>
              <a:t>DO NOT HAVE TO BE A COMEDIAN TO MAKE WOMEN LAUGH. </a:t>
            </a:r>
            <a:endParaRPr lang="en-US" sz="4600" b="1" dirty="0" smtClean="0">
              <a:solidFill>
                <a:srgbClr val="142864"/>
              </a:solidFill>
              <a:latin typeface="Arial" panose="020B0604020202020204" pitchFamily="34" charset="0"/>
              <a:cs typeface="Arial" panose="020B0604020202020204" pitchFamily="34" charset="0"/>
            </a:endParaRPr>
          </a:p>
          <a:p>
            <a:pPr marL="0" indent="0" algn="ctr">
              <a:buNone/>
            </a:pPr>
            <a:r>
              <a:rPr lang="en-US" sz="4600" b="1" dirty="0" smtClean="0">
                <a:latin typeface="Arial" panose="020B0604020202020204" pitchFamily="34" charset="0"/>
                <a:cs typeface="Arial" panose="020B0604020202020204" pitchFamily="34" charset="0"/>
              </a:rPr>
              <a:t>If </a:t>
            </a:r>
            <a:r>
              <a:rPr lang="en-US" sz="4600" b="1" dirty="0">
                <a:latin typeface="Arial" panose="020B0604020202020204" pitchFamily="34" charset="0"/>
                <a:cs typeface="Arial" panose="020B0604020202020204" pitchFamily="34" charset="0"/>
              </a:rPr>
              <a:t>she’s having </a:t>
            </a:r>
            <a:r>
              <a:rPr lang="en-US" sz="4600" b="1" dirty="0" smtClean="0">
                <a:latin typeface="Arial" panose="020B0604020202020204" pitchFamily="34" charset="0"/>
                <a:cs typeface="Arial" panose="020B0604020202020204" pitchFamily="34" charset="0"/>
              </a:rPr>
              <a:t>fun, </a:t>
            </a:r>
            <a:r>
              <a:rPr lang="en-US" sz="4600" b="1" dirty="0">
                <a:latin typeface="Arial" panose="020B0604020202020204" pitchFamily="34" charset="0"/>
                <a:cs typeface="Arial" panose="020B0604020202020204" pitchFamily="34" charset="0"/>
              </a:rPr>
              <a:t>she laughs</a:t>
            </a:r>
            <a:r>
              <a:rPr lang="en-US" sz="4600" b="1" dirty="0" smtClean="0">
                <a:latin typeface="Arial" panose="020B0604020202020204" pitchFamily="34" charset="0"/>
                <a:cs typeface="Arial" panose="020B0604020202020204" pitchFamily="34" charset="0"/>
              </a:rPr>
              <a:t>.</a:t>
            </a:r>
            <a:endParaRPr lang="en-US" sz="4600" dirty="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6146" name="Picture 2" descr="C:\1 X &amp; Y Communications\Masterclass For Men\Sept 2022 - Comedy Clinic\Images\041416_laughingscience_THUMB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232" y="2590800"/>
            <a:ext cx="2932112" cy="400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0141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1905000"/>
            <a:ext cx="8382000" cy="1905000"/>
          </a:xfrm>
        </p:spPr>
        <p:txBody>
          <a:bodyPr>
            <a:noAutofit/>
          </a:bodyPr>
          <a:lstStyle/>
          <a:p>
            <a:r>
              <a:rPr lang="en-US" sz="4000" dirty="0" smtClean="0">
                <a:solidFill>
                  <a:srgbClr val="142864"/>
                </a:solidFill>
                <a:latin typeface="Montserrat Semi Bold" pitchFamily="50" charset="0"/>
              </a:rPr>
              <a:t>BUT YES…MASTERING THE ART OF HUMOR IS 100% WORTH THE EFFORT</a:t>
            </a: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dirty="0">
                <a:solidFill>
                  <a:srgbClr val="142864"/>
                </a:solidFill>
                <a:latin typeface="Montserrat Semi Bold" pitchFamily="50" charset="0"/>
              </a:rPr>
              <a:t/>
            </a:r>
            <a:br>
              <a:rPr lang="en-US" dirty="0">
                <a:solidFill>
                  <a:srgbClr val="142864"/>
                </a:solidFill>
                <a:latin typeface="Montserrat Semi Bold" pitchFamily="50" charset="0"/>
              </a:rPr>
            </a:b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dirty="0">
                <a:solidFill>
                  <a:srgbClr val="142864"/>
                </a:solidFill>
                <a:latin typeface="Montserrat Semi Bold" pitchFamily="50" charset="0"/>
              </a:rPr>
              <a:t/>
            </a:r>
            <a:br>
              <a:rPr lang="en-US" dirty="0">
                <a:solidFill>
                  <a:srgbClr val="142864"/>
                </a:solidFill>
                <a:latin typeface="Montserrat Semi Bold" pitchFamily="50" charset="0"/>
              </a:rPr>
            </a:br>
            <a:endParaRPr lang="en-US" dirty="0">
              <a:solidFill>
                <a:srgbClr val="142864"/>
              </a:solidFill>
              <a:latin typeface="Montserrat Semi Bold" pitchFamily="50" charset="0"/>
            </a:endParaRPr>
          </a:p>
        </p:txBody>
      </p:sp>
      <p:sp>
        <p:nvSpPr>
          <p:cNvPr id="5" name="Subtitle 4"/>
          <p:cNvSpPr>
            <a:spLocks noGrp="1"/>
          </p:cNvSpPr>
          <p:nvPr>
            <p:ph type="subTitle" idx="1"/>
          </p:nvPr>
        </p:nvSpPr>
        <p:spPr>
          <a:xfrm>
            <a:off x="1361235" y="5334000"/>
            <a:ext cx="6400800" cy="1752600"/>
          </a:xfrm>
        </p:spPr>
        <p:txBody>
          <a:bodyPr>
            <a:normAutofit/>
          </a:bodyPr>
          <a:lstStyle/>
          <a:p>
            <a:r>
              <a:rPr lang="en-US" sz="3600" b="1" dirty="0" smtClean="0">
                <a:solidFill>
                  <a:schemeClr val="tx1"/>
                </a:solidFill>
                <a:latin typeface="Arial" panose="020B0604020202020204" pitchFamily="34" charset="0"/>
                <a:cs typeface="Arial" panose="020B0604020202020204" pitchFamily="34" charset="0"/>
              </a:rPr>
              <a:t>It Takes You To A Level Of Super-heroics With Women</a:t>
            </a:r>
            <a:endParaRPr lang="en-US" sz="3600" b="1" dirty="0">
              <a:solidFill>
                <a:schemeClr val="tx1"/>
              </a:solidFill>
              <a:latin typeface="Arial" panose="020B0604020202020204" pitchFamily="34" charset="0"/>
              <a:cs typeface="Arial" panose="020B0604020202020204" pitchFamily="34" charset="0"/>
            </a:endParaRPr>
          </a:p>
        </p:txBody>
      </p:sp>
      <p:pic>
        <p:nvPicPr>
          <p:cNvPr id="5123" name="Picture 3" descr="C:\1 X &amp; Y Communications\Masterclass For Men\Sept 2022 - Comedy Clinic\Images\7d098e98f885c2b69c23f5b26e8181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717" y="2156271"/>
            <a:ext cx="6330950" cy="3144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638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5400" dirty="0" smtClean="0">
                <a:solidFill>
                  <a:srgbClr val="142864"/>
                </a:solidFill>
                <a:latin typeface="Montserrat Semi Bold" pitchFamily="50" charset="0"/>
              </a:rPr>
              <a:t>WHAT BEING FUNNY SAYS ABOUT YOU</a:t>
            </a:r>
            <a:endParaRPr lang="en-US" sz="5400" dirty="0">
              <a:solidFill>
                <a:srgbClr val="142864"/>
              </a:solidFill>
              <a:latin typeface="Montserrat Semi Bold" pitchFamily="50" charset="0"/>
            </a:endParaRPr>
          </a:p>
        </p:txBody>
      </p:sp>
      <p:sp>
        <p:nvSpPr>
          <p:cNvPr id="3" name="Content Placeholder 2"/>
          <p:cNvSpPr>
            <a:spLocks noGrp="1"/>
          </p:cNvSpPr>
          <p:nvPr>
            <p:ph idx="1"/>
          </p:nvPr>
        </p:nvSpPr>
        <p:spPr>
          <a:xfrm>
            <a:off x="457200" y="1828800"/>
            <a:ext cx="8229600" cy="4800600"/>
          </a:xfrm>
        </p:spPr>
        <p:txBody>
          <a:bodyPr>
            <a:normAutofit fontScale="85000" lnSpcReduction="20000"/>
          </a:bodyPr>
          <a:lstStyle/>
          <a:p>
            <a:r>
              <a:rPr lang="en-US" sz="2800" dirty="0">
                <a:latin typeface="Arial" panose="020B0604020202020204" pitchFamily="34" charset="0"/>
                <a:cs typeface="Arial" panose="020B0604020202020204" pitchFamily="34" charset="0"/>
              </a:rPr>
              <a:t>Humor in men indicates intelligence, creativity, “strong </a:t>
            </a:r>
            <a:r>
              <a:rPr lang="en-US" sz="2800" dirty="0" smtClean="0">
                <a:latin typeface="Arial" panose="020B0604020202020204" pitchFamily="34" charset="0"/>
                <a:cs typeface="Arial" panose="020B0604020202020204" pitchFamily="34" charset="0"/>
              </a:rPr>
              <a:t>genes” </a:t>
            </a:r>
            <a:r>
              <a:rPr lang="en-US" sz="2800" dirty="0">
                <a:latin typeface="Arial" panose="020B0604020202020204" pitchFamily="34" charset="0"/>
                <a:cs typeface="Arial" panose="020B0604020202020204" pitchFamily="34" charset="0"/>
              </a:rPr>
              <a:t>and a fundamental understanding of the feminine desire for </a:t>
            </a:r>
            <a:r>
              <a:rPr lang="en-US" sz="2800" dirty="0" smtClean="0">
                <a:latin typeface="Arial" panose="020B0604020202020204" pitchFamily="34" charset="0"/>
                <a:cs typeface="Arial" panose="020B0604020202020204" pitchFamily="34" charset="0"/>
              </a:rPr>
              <a:t>play.</a:t>
            </a:r>
          </a:p>
          <a:p>
            <a:r>
              <a:rPr lang="en-US" sz="2800" dirty="0" smtClean="0">
                <a:latin typeface="Arial" panose="020B0604020202020204" pitchFamily="34" charset="0"/>
                <a:cs typeface="Arial" panose="020B0604020202020204" pitchFamily="34" charset="0"/>
              </a:rPr>
              <a:t>Therefore, men </a:t>
            </a:r>
            <a:r>
              <a:rPr lang="en-US" sz="2800" dirty="0">
                <a:latin typeface="Arial" panose="020B0604020202020204" pitchFamily="34" charset="0"/>
                <a:cs typeface="Arial" panose="020B0604020202020204" pitchFamily="34" charset="0"/>
              </a:rPr>
              <a:t>who make women laugh are seen as </a:t>
            </a:r>
            <a:r>
              <a:rPr lang="en-US" sz="2800" dirty="0" smtClean="0">
                <a:latin typeface="Arial" panose="020B0604020202020204" pitchFamily="34" charset="0"/>
                <a:cs typeface="Arial" panose="020B0604020202020204" pitchFamily="34" charset="0"/>
              </a:rPr>
              <a:t>potentially better </a:t>
            </a:r>
            <a:r>
              <a:rPr lang="en-US" sz="2800" dirty="0">
                <a:latin typeface="Arial" panose="020B0604020202020204" pitchFamily="34" charset="0"/>
                <a:cs typeface="Arial" panose="020B0604020202020204" pitchFamily="34" charset="0"/>
              </a:rPr>
              <a:t>at providing, protecting and leading. </a:t>
            </a:r>
            <a:endParaRPr lang="en-US" sz="28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That ignites femininity and the primal sexual level…and </a:t>
            </a:r>
            <a:r>
              <a:rPr lang="en-US" sz="2800" dirty="0">
                <a:latin typeface="Arial" panose="020B0604020202020204" pitchFamily="34" charset="0"/>
                <a:cs typeface="Arial" panose="020B0604020202020204" pitchFamily="34" charset="0"/>
              </a:rPr>
              <a:t>yes, makes women horny</a:t>
            </a:r>
            <a:r>
              <a:rPr lang="en-US" sz="2800" dirty="0" smtClean="0">
                <a:latin typeface="Arial" panose="020B0604020202020204" pitchFamily="34" charset="0"/>
                <a:cs typeface="Arial" panose="020B0604020202020204" pitchFamily="34" charset="0"/>
              </a:rPr>
              <a:t>.</a:t>
            </a:r>
          </a:p>
          <a:p>
            <a:r>
              <a:rPr lang="en-US" sz="2800" dirty="0" smtClean="0">
                <a:latin typeface="Arial" panose="020B0604020202020204" pitchFamily="34" charset="0"/>
                <a:cs typeface="Arial" panose="020B0604020202020204" pitchFamily="34" charset="0"/>
              </a:rPr>
              <a:t>Herein lies the magic of David </a:t>
            </a:r>
            <a:r>
              <a:rPr lang="en-US" sz="2800" dirty="0" err="1" smtClean="0">
                <a:latin typeface="Arial" panose="020B0604020202020204" pitchFamily="34" charset="0"/>
                <a:cs typeface="Arial" panose="020B0604020202020204" pitchFamily="34" charset="0"/>
              </a:rPr>
              <a:t>DeAngelo’s</a:t>
            </a:r>
            <a:r>
              <a:rPr lang="en-US" sz="2800" dirty="0" smtClean="0">
                <a:latin typeface="Arial" panose="020B0604020202020204" pitchFamily="34" charset="0"/>
                <a:cs typeface="Arial" panose="020B0604020202020204" pitchFamily="34" charset="0"/>
              </a:rPr>
              <a:t> legendary take on being “cocky/funny”.</a:t>
            </a:r>
          </a:p>
          <a:p>
            <a:r>
              <a:rPr lang="en-US" sz="2800" dirty="0" smtClean="0">
                <a:latin typeface="Arial" panose="020B0604020202020204" pitchFamily="34" charset="0"/>
                <a:cs typeface="Arial" panose="020B0604020202020204" pitchFamily="34" charset="0"/>
              </a:rPr>
              <a:t>It does, however, have to be the RIGHT kind of funny. (More </a:t>
            </a:r>
            <a:r>
              <a:rPr lang="en-US" sz="2800" dirty="0" smtClean="0">
                <a:latin typeface="Arial" panose="020B0604020202020204" pitchFamily="34" charset="0"/>
                <a:cs typeface="Arial" panose="020B0604020202020204" pitchFamily="34" charset="0"/>
              </a:rPr>
              <a:t>on </a:t>
            </a:r>
            <a:r>
              <a:rPr lang="en-US" sz="2800" dirty="0" smtClean="0">
                <a:latin typeface="Arial" panose="020B0604020202020204" pitchFamily="34" charset="0"/>
                <a:cs typeface="Arial" panose="020B0604020202020204" pitchFamily="34" charset="0"/>
              </a:rPr>
              <a:t>that coming up…)</a:t>
            </a:r>
          </a:p>
          <a:p>
            <a:pPr marL="0" indent="0">
              <a:buNone/>
            </a:pPr>
            <a:endParaRPr lang="en-US" sz="2800" dirty="0">
              <a:latin typeface="Arial" panose="020B0604020202020204" pitchFamily="34" charset="0"/>
              <a:cs typeface="Arial" panose="020B0604020202020204" pitchFamily="34" charset="0"/>
            </a:endParaRPr>
          </a:p>
          <a:p>
            <a:pPr marL="0" indent="0">
              <a:buNone/>
            </a:pPr>
            <a:r>
              <a:rPr lang="en-US" sz="2100" u="sng" dirty="0" smtClean="0">
                <a:latin typeface="Arial" panose="020B0604020202020204" pitchFamily="34" charset="0"/>
                <a:cs typeface="Arial" panose="020B0604020202020204" pitchFamily="34" charset="0"/>
                <a:hlinkClick r:id="rId2"/>
              </a:rPr>
              <a:t>https</a:t>
            </a:r>
            <a:r>
              <a:rPr lang="en-US" sz="2100" u="sng" dirty="0">
                <a:latin typeface="Arial" panose="020B0604020202020204" pitchFamily="34" charset="0"/>
                <a:cs typeface="Arial" panose="020B0604020202020204" pitchFamily="34" charset="0"/>
                <a:hlinkClick r:id="rId2"/>
              </a:rPr>
              <a:t>://psychcentral.com/lib/how-and-why-humor-differs-between-the-sexes#1</a:t>
            </a:r>
            <a:r>
              <a:rPr lang="en-US" sz="2100" dirty="0">
                <a:latin typeface="Arial" panose="020B0604020202020204" pitchFamily="34" charset="0"/>
                <a:cs typeface="Arial" panose="020B0604020202020204" pitchFamily="34" charset="0"/>
              </a:rPr>
              <a:t> </a:t>
            </a:r>
            <a:endParaRPr lang="en-US" sz="2100" dirty="0" smtClean="0">
              <a:latin typeface="Arial" panose="020B0604020202020204" pitchFamily="34" charset="0"/>
              <a:cs typeface="Arial" panose="020B0604020202020204" pitchFamily="34" charset="0"/>
            </a:endParaRPr>
          </a:p>
          <a:p>
            <a:pPr marL="0" indent="0">
              <a:buNone/>
            </a:pPr>
            <a:r>
              <a:rPr lang="en-US" sz="2100" dirty="0" smtClean="0">
                <a:latin typeface="Arial" panose="020B0604020202020204" pitchFamily="34" charset="0"/>
                <a:cs typeface="Arial" panose="020B0604020202020204" pitchFamily="34" charset="0"/>
              </a:rPr>
              <a:t>…and </a:t>
            </a:r>
            <a:r>
              <a:rPr lang="en-US" sz="2100" dirty="0">
                <a:latin typeface="Arial" panose="020B0604020202020204" pitchFamily="34" charset="0"/>
                <a:cs typeface="Arial" panose="020B0604020202020204" pitchFamily="34" charset="0"/>
              </a:rPr>
              <a:t>again </a:t>
            </a:r>
            <a:r>
              <a:rPr lang="en-US" sz="2100" dirty="0" smtClean="0">
                <a:latin typeface="Arial" panose="020B0604020202020204" pitchFamily="34" charset="0"/>
                <a:cs typeface="Arial" panose="020B0604020202020204" pitchFamily="34" charset="0"/>
              </a:rPr>
              <a:t>here:</a:t>
            </a:r>
          </a:p>
          <a:p>
            <a:pPr marL="0" indent="0">
              <a:buNone/>
            </a:pPr>
            <a:r>
              <a:rPr lang="en-US" sz="2100" dirty="0" smtClean="0">
                <a:latin typeface="Arial" panose="020B0604020202020204" pitchFamily="34" charset="0"/>
                <a:cs typeface="Arial" panose="020B0604020202020204" pitchFamily="34" charset="0"/>
              </a:rPr>
              <a:t> </a:t>
            </a:r>
            <a:r>
              <a:rPr lang="en-US" sz="2100" u="sng" dirty="0">
                <a:latin typeface="Arial" panose="020B0604020202020204" pitchFamily="34" charset="0"/>
                <a:cs typeface="Arial" panose="020B0604020202020204" pitchFamily="34" charset="0"/>
                <a:hlinkClick r:id="rId3"/>
              </a:rPr>
              <a:t>https://journals.sagepub.com/doi/full/10.1177/147470491501300110</a:t>
            </a:r>
            <a:r>
              <a:rPr lang="en-US" sz="2100" dirty="0">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3771611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solidFill>
                  <a:srgbClr val="142864"/>
                </a:solidFill>
                <a:latin typeface="Montserrat Semi Bold" pitchFamily="50" charset="0"/>
              </a:rPr>
              <a:t>SO THEN, IS COMEDY MASCULINE?</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228600" y="1066800"/>
            <a:ext cx="5867400" cy="5638800"/>
          </a:xfrm>
        </p:spPr>
        <p:txBody>
          <a:bodyPr>
            <a:normAutofit lnSpcReduction="10000"/>
          </a:bodyPr>
          <a:lstStyle/>
          <a:p>
            <a:r>
              <a:rPr lang="en-US" sz="1300" b="1" dirty="0">
                <a:latin typeface="Arial" panose="020B0604020202020204" pitchFamily="34" charset="0"/>
                <a:cs typeface="Arial" panose="020B0604020202020204" pitchFamily="34" charset="0"/>
              </a:rPr>
              <a:t>A FASCINATING FINDING: </a:t>
            </a:r>
            <a:r>
              <a:rPr lang="en-US" sz="1300" dirty="0">
                <a:latin typeface="Arial" panose="020B0604020202020204" pitchFamily="34" charset="0"/>
                <a:cs typeface="Arial" panose="020B0604020202020204" pitchFamily="34" charset="0"/>
              </a:rPr>
              <a:t>Men do not require funny women. Do women need to make </a:t>
            </a:r>
            <a:r>
              <a:rPr lang="en-US" sz="1300" i="1" dirty="0" smtClean="0">
                <a:latin typeface="Arial" panose="020B0604020202020204" pitchFamily="34" charset="0"/>
                <a:cs typeface="Arial" panose="020B0604020202020204" pitchFamily="34" charset="0"/>
              </a:rPr>
              <a:t>us</a:t>
            </a:r>
            <a:r>
              <a:rPr lang="en-US" sz="1300" dirty="0" smtClean="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laugh? </a:t>
            </a:r>
            <a:endParaRPr lang="en-US" sz="1300" dirty="0" smtClean="0">
              <a:latin typeface="Arial" panose="020B0604020202020204" pitchFamily="34" charset="0"/>
              <a:cs typeface="Arial" panose="020B0604020202020204" pitchFamily="34" charset="0"/>
            </a:endParaRPr>
          </a:p>
          <a:p>
            <a:r>
              <a:rPr lang="en-US" sz="1300" dirty="0" smtClean="0">
                <a:latin typeface="Arial" panose="020B0604020202020204" pitchFamily="34" charset="0"/>
                <a:cs typeface="Arial" panose="020B0604020202020204" pitchFamily="34" charset="0"/>
              </a:rPr>
              <a:t>Studies show there’s a clear difference </a:t>
            </a:r>
            <a:r>
              <a:rPr lang="en-US" sz="1300" dirty="0">
                <a:latin typeface="Arial" panose="020B0604020202020204" pitchFamily="34" charset="0"/>
                <a:cs typeface="Arial" panose="020B0604020202020204" pitchFamily="34" charset="0"/>
              </a:rPr>
              <a:t>between men's definition of "sense of humor" vs. </a:t>
            </a:r>
            <a:r>
              <a:rPr lang="en-US" sz="1300" dirty="0" smtClean="0">
                <a:latin typeface="Arial" panose="020B0604020202020204" pitchFamily="34" charset="0"/>
                <a:cs typeface="Arial" panose="020B0604020202020204" pitchFamily="34" charset="0"/>
              </a:rPr>
              <a:t>women's. (“she laughs </a:t>
            </a:r>
            <a:r>
              <a:rPr lang="en-US" sz="1300" dirty="0">
                <a:latin typeface="Arial" panose="020B0604020202020204" pitchFamily="34" charset="0"/>
                <a:cs typeface="Arial" panose="020B0604020202020204" pitchFamily="34" charset="0"/>
              </a:rPr>
              <a:t>at my </a:t>
            </a:r>
            <a:r>
              <a:rPr lang="en-US" sz="1300" dirty="0" smtClean="0">
                <a:latin typeface="Arial" panose="020B0604020202020204" pitchFamily="34" charset="0"/>
                <a:cs typeface="Arial" panose="020B0604020202020204" pitchFamily="34" charset="0"/>
              </a:rPr>
              <a:t>jokes” </a:t>
            </a:r>
            <a:r>
              <a:rPr lang="en-US" sz="1300" dirty="0">
                <a:latin typeface="Arial" panose="020B0604020202020204" pitchFamily="34" charset="0"/>
                <a:cs typeface="Arial" panose="020B0604020202020204" pitchFamily="34" charset="0"/>
              </a:rPr>
              <a:t>vs. </a:t>
            </a:r>
            <a:r>
              <a:rPr lang="en-US" sz="1300" dirty="0" smtClean="0">
                <a:latin typeface="Arial" panose="020B0604020202020204" pitchFamily="34" charset="0"/>
                <a:cs typeface="Arial" panose="020B0604020202020204" pitchFamily="34" charset="0"/>
              </a:rPr>
              <a:t>“he makes </a:t>
            </a:r>
            <a:r>
              <a:rPr lang="en-US" sz="1300" dirty="0">
                <a:latin typeface="Arial" panose="020B0604020202020204" pitchFamily="34" charset="0"/>
                <a:cs typeface="Arial" panose="020B0604020202020204" pitchFamily="34" charset="0"/>
              </a:rPr>
              <a:t>me </a:t>
            </a:r>
            <a:r>
              <a:rPr lang="en-US" sz="1300" dirty="0" smtClean="0">
                <a:latin typeface="Arial" panose="020B0604020202020204" pitchFamily="34" charset="0"/>
                <a:cs typeface="Arial" panose="020B0604020202020204" pitchFamily="34" charset="0"/>
              </a:rPr>
              <a:t>laugh”) </a:t>
            </a:r>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There’s even evidence, albeit more anecdotal than </a:t>
            </a:r>
            <a:r>
              <a:rPr lang="en-US" sz="1300" dirty="0" smtClean="0">
                <a:latin typeface="Arial" panose="020B0604020202020204" pitchFamily="34" charset="0"/>
                <a:cs typeface="Arial" panose="020B0604020202020204" pitchFamily="34" charset="0"/>
              </a:rPr>
              <a:t>what’s demonstrated by scientific </a:t>
            </a:r>
            <a:r>
              <a:rPr lang="en-US" sz="1300" dirty="0">
                <a:latin typeface="Arial" panose="020B0604020202020204" pitchFamily="34" charset="0"/>
                <a:cs typeface="Arial" panose="020B0604020202020204" pitchFamily="34" charset="0"/>
              </a:rPr>
              <a:t>studies, that comedic mastery is actually MASCULINE, therefore a hindrance to women attracting </a:t>
            </a:r>
            <a:r>
              <a:rPr lang="en-US" sz="1300" dirty="0" smtClean="0">
                <a:latin typeface="Arial" panose="020B0604020202020204" pitchFamily="34" charset="0"/>
                <a:cs typeface="Arial" panose="020B0604020202020204" pitchFamily="34" charset="0"/>
              </a:rPr>
              <a:t>men. (!)</a:t>
            </a:r>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When </a:t>
            </a:r>
            <a:r>
              <a:rPr lang="en-US" sz="1300" dirty="0" smtClean="0">
                <a:latin typeface="Arial" panose="020B0604020202020204" pitchFamily="34" charset="0"/>
                <a:cs typeface="Arial" panose="020B0604020202020204" pitchFamily="34" charset="0"/>
              </a:rPr>
              <a:t>comedienne </a:t>
            </a:r>
            <a:r>
              <a:rPr lang="en-US" sz="1300" dirty="0">
                <a:latin typeface="Arial" panose="020B0604020202020204" pitchFamily="34" charset="0"/>
                <a:cs typeface="Arial" panose="020B0604020202020204" pitchFamily="34" charset="0"/>
              </a:rPr>
              <a:t>Susan </a:t>
            </a:r>
            <a:r>
              <a:rPr lang="en-US" sz="1300" dirty="0" err="1" smtClean="0">
                <a:latin typeface="Arial" panose="020B0604020202020204" pitchFamily="34" charset="0"/>
                <a:cs typeface="Arial" panose="020B0604020202020204" pitchFamily="34" charset="0"/>
              </a:rPr>
              <a:t>Prekel</a:t>
            </a:r>
            <a:r>
              <a:rPr lang="en-US" sz="1300" dirty="0" smtClean="0">
                <a:latin typeface="Arial" panose="020B0604020202020204" pitchFamily="34" charset="0"/>
                <a:cs typeface="Arial" panose="020B0604020202020204" pitchFamily="34" charset="0"/>
              </a:rPr>
              <a:t>, who’s plenty attractive, takes </a:t>
            </a:r>
            <a:r>
              <a:rPr lang="en-US" sz="1300" dirty="0">
                <a:latin typeface="Arial" panose="020B0604020202020204" pitchFamily="34" charset="0"/>
                <a:cs typeface="Arial" panose="020B0604020202020204" pitchFamily="34" charset="0"/>
              </a:rPr>
              <a:t>to the stage and spots an attractive man in the audience, her heart sinks. “By the end of my gig he’s going to find me </a:t>
            </a:r>
            <a:r>
              <a:rPr lang="en-US" sz="1300" dirty="0" smtClean="0">
                <a:latin typeface="Arial" panose="020B0604020202020204" pitchFamily="34" charset="0"/>
                <a:cs typeface="Arial" panose="020B0604020202020204" pitchFamily="34" charset="0"/>
              </a:rPr>
              <a:t>repulsive.” </a:t>
            </a:r>
            <a:r>
              <a:rPr lang="en-US" sz="1300" dirty="0">
                <a:latin typeface="Arial" panose="020B0604020202020204" pitchFamily="34" charset="0"/>
                <a:cs typeface="Arial" panose="020B0604020202020204" pitchFamily="34" charset="0"/>
              </a:rPr>
              <a:t>She reports </a:t>
            </a:r>
            <a:r>
              <a:rPr lang="en-US" sz="1300" dirty="0" smtClean="0">
                <a:latin typeface="Arial" panose="020B0604020202020204" pitchFamily="34" charset="0"/>
                <a:cs typeface="Arial" panose="020B0604020202020204" pitchFamily="34" charset="0"/>
              </a:rPr>
              <a:t>she has </a:t>
            </a:r>
            <a:r>
              <a:rPr lang="en-US" sz="1300" dirty="0">
                <a:latin typeface="Arial" panose="020B0604020202020204" pitchFamily="34" charset="0"/>
                <a:cs typeface="Arial" panose="020B0604020202020204" pitchFamily="34" charset="0"/>
              </a:rPr>
              <a:t>only been asked out once after a gig, but the male comics are </a:t>
            </a:r>
            <a:r>
              <a:rPr lang="en-US" sz="1300" dirty="0" smtClean="0">
                <a:latin typeface="Arial" panose="020B0604020202020204" pitchFamily="34" charset="0"/>
                <a:cs typeface="Arial" panose="020B0604020202020204" pitchFamily="34" charset="0"/>
              </a:rPr>
              <a:t>often magnets </a:t>
            </a:r>
            <a:r>
              <a:rPr lang="en-US" sz="1300" dirty="0">
                <a:latin typeface="Arial" panose="020B0604020202020204" pitchFamily="34" charset="0"/>
                <a:cs typeface="Arial" panose="020B0604020202020204" pitchFamily="34" charset="0"/>
              </a:rPr>
              <a:t>for women</a:t>
            </a:r>
            <a:r>
              <a:rPr lang="en-US" sz="1300" dirty="0" smtClean="0">
                <a:latin typeface="Arial" panose="020B0604020202020204" pitchFamily="34" charset="0"/>
                <a:cs typeface="Arial" panose="020B0604020202020204" pitchFamily="34" charset="0"/>
              </a:rPr>
              <a:t>.</a:t>
            </a:r>
          </a:p>
          <a:p>
            <a:r>
              <a:rPr lang="en-US" sz="1300" dirty="0" smtClean="0">
                <a:latin typeface="Arial" panose="020B0604020202020204" pitchFamily="34" charset="0"/>
                <a:cs typeface="Arial" panose="020B0604020202020204" pitchFamily="34" charset="0"/>
              </a:rPr>
              <a:t>The dynamic described in the previous point is a major theme in the TV show </a:t>
            </a:r>
            <a:r>
              <a:rPr lang="en-US" sz="1300" i="1" dirty="0" smtClean="0">
                <a:latin typeface="Arial" panose="020B0604020202020204" pitchFamily="34" charset="0"/>
                <a:cs typeface="Arial" panose="020B0604020202020204" pitchFamily="34" charset="0"/>
              </a:rPr>
              <a:t>The Marvelous Mrs. Maisel</a:t>
            </a:r>
            <a:r>
              <a:rPr lang="en-US" sz="1300" dirty="0" smtClean="0">
                <a:latin typeface="Arial" panose="020B0604020202020204" pitchFamily="34" charset="0"/>
                <a:cs typeface="Arial" panose="020B0604020202020204" pitchFamily="34" charset="0"/>
              </a:rPr>
              <a:t>. (SPOILER ALERT: Only Lenny Bruce can handle her!)</a:t>
            </a:r>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Think about it, you LOVE women who lighten you up with fun and play…but not because they told </a:t>
            </a:r>
            <a:r>
              <a:rPr lang="en-US" sz="1300" dirty="0" smtClean="0">
                <a:latin typeface="Arial" panose="020B0604020202020204" pitchFamily="34" charset="0"/>
                <a:cs typeface="Arial" panose="020B0604020202020204" pitchFamily="34" charset="0"/>
              </a:rPr>
              <a:t>jokes. </a:t>
            </a:r>
            <a:r>
              <a:rPr lang="en-US" sz="1300" dirty="0">
                <a:latin typeface="Arial" panose="020B0604020202020204" pitchFamily="34" charset="0"/>
                <a:cs typeface="Arial" panose="020B0604020202020204" pitchFamily="34" charset="0"/>
              </a:rPr>
              <a:t>The latter is YOUR </a:t>
            </a:r>
            <a:r>
              <a:rPr lang="en-US" sz="1300" dirty="0" smtClean="0">
                <a:latin typeface="Arial" panose="020B0604020202020204" pitchFamily="34" charset="0"/>
                <a:cs typeface="Arial" panose="020B0604020202020204" pitchFamily="34" charset="0"/>
              </a:rPr>
              <a:t>job, in order to turn HER on.</a:t>
            </a:r>
          </a:p>
          <a:p>
            <a:r>
              <a:rPr lang="en-US" sz="1300" dirty="0" smtClean="0">
                <a:latin typeface="Arial" panose="020B0604020202020204" pitchFamily="34" charset="0"/>
                <a:cs typeface="Arial" panose="020B0604020202020204" pitchFamily="34" charset="0"/>
              </a:rPr>
              <a:t>There’s actually widespread opinion (John </a:t>
            </a:r>
            <a:r>
              <a:rPr lang="en-US" sz="1300" dirty="0" err="1" smtClean="0">
                <a:latin typeface="Arial" panose="020B0604020202020204" pitchFamily="34" charset="0"/>
                <a:cs typeface="Arial" panose="020B0604020202020204" pitchFamily="34" charset="0"/>
              </a:rPr>
              <a:t>Morreall</a:t>
            </a:r>
            <a:r>
              <a:rPr lang="en-US" sz="1300" dirty="0" smtClean="0">
                <a:latin typeface="Arial" panose="020B0604020202020204" pitchFamily="34" charset="0"/>
                <a:cs typeface="Arial" panose="020B0604020202020204" pitchFamily="34" charset="0"/>
              </a:rPr>
              <a:t>, </a:t>
            </a:r>
            <a:r>
              <a:rPr lang="en-US" sz="1300" dirty="0" err="1" smtClean="0">
                <a:latin typeface="Arial" panose="020B0604020202020204" pitchFamily="34" charset="0"/>
                <a:cs typeface="Arial" panose="020B0604020202020204" pitchFamily="34" charset="0"/>
              </a:rPr>
              <a:t>Mahadev</a:t>
            </a:r>
            <a:r>
              <a:rPr lang="en-US" sz="1300" dirty="0" smtClean="0">
                <a:latin typeface="Arial" panose="020B0604020202020204" pitchFamily="34" charset="0"/>
                <a:cs typeface="Arial" panose="020B0604020202020204" pitchFamily="34" charset="0"/>
              </a:rPr>
              <a:t> </a:t>
            </a:r>
            <a:r>
              <a:rPr lang="en-US" sz="1300" dirty="0" err="1" smtClean="0">
                <a:latin typeface="Arial" panose="020B0604020202020204" pitchFamily="34" charset="0"/>
                <a:cs typeface="Arial" panose="020B0604020202020204" pitchFamily="34" charset="0"/>
              </a:rPr>
              <a:t>Apte</a:t>
            </a:r>
            <a:r>
              <a:rPr lang="en-US" sz="1300" dirty="0" smtClean="0">
                <a:latin typeface="Arial" panose="020B0604020202020204" pitchFamily="34" charset="0"/>
                <a:cs typeface="Arial" panose="020B0604020202020204" pitchFamily="34" charset="0"/>
              </a:rPr>
              <a:t>, </a:t>
            </a:r>
            <a:r>
              <a:rPr lang="en-US" sz="1300" i="1" dirty="0" smtClean="0">
                <a:latin typeface="Arial" panose="020B0604020202020204" pitchFamily="34" charset="0"/>
                <a:cs typeface="Arial" panose="020B0604020202020204" pitchFamily="34" charset="0"/>
              </a:rPr>
              <a:t>et al</a:t>
            </a:r>
            <a:r>
              <a:rPr lang="en-US" sz="1300" dirty="0" smtClean="0">
                <a:latin typeface="Arial" panose="020B0604020202020204" pitchFamily="34" charset="0"/>
                <a:cs typeface="Arial" panose="020B0604020202020204" pitchFamily="34" charset="0"/>
              </a:rPr>
              <a:t>) that the origin of human humor is tied to relief after passing of danger as well as community bonding. </a:t>
            </a:r>
            <a:r>
              <a:rPr lang="en-US" sz="1300" b="1" dirty="0" smtClean="0">
                <a:latin typeface="Arial" panose="020B0604020202020204" pitchFamily="34" charset="0"/>
                <a:cs typeface="Arial" panose="020B0604020202020204" pitchFamily="34" charset="0"/>
              </a:rPr>
              <a:t>BOTH of these factors are integrally tied to being a provider and fomenting safety and security.</a:t>
            </a:r>
          </a:p>
          <a:p>
            <a:pPr marL="0" indent="0">
              <a:buNone/>
            </a:pPr>
            <a:endParaRPr lang="en-US" sz="1300" dirty="0" smtClean="0">
              <a:latin typeface="Arial" panose="020B0604020202020204" pitchFamily="34" charset="0"/>
              <a:cs typeface="Arial" panose="020B0604020202020204" pitchFamily="34" charset="0"/>
            </a:endParaRPr>
          </a:p>
          <a:p>
            <a:pPr marL="0" indent="0">
              <a:buNone/>
            </a:pPr>
            <a:r>
              <a:rPr lang="en-US" sz="1300" u="sng" dirty="0">
                <a:latin typeface="Arial" panose="020B0604020202020204" pitchFamily="34" charset="0"/>
                <a:cs typeface="Arial" panose="020B0604020202020204" pitchFamily="34" charset="0"/>
                <a:hlinkClick r:id="rId2"/>
              </a:rPr>
              <a:t>https://journals.sagepub.com/doi/full/10.1177/147470491501300110</a:t>
            </a:r>
            <a:r>
              <a:rPr lang="en-US" sz="1300" dirty="0">
                <a:latin typeface="Arial" panose="020B0604020202020204" pitchFamily="34" charset="0"/>
                <a:cs typeface="Arial" panose="020B0604020202020204" pitchFamily="34" charset="0"/>
              </a:rPr>
              <a:t> </a:t>
            </a:r>
            <a:endParaRPr lang="en-US" sz="1300" dirty="0" smtClean="0">
              <a:latin typeface="Arial" panose="020B0604020202020204" pitchFamily="34" charset="0"/>
              <a:cs typeface="Arial" panose="020B0604020202020204" pitchFamily="34" charset="0"/>
            </a:endParaRPr>
          </a:p>
          <a:p>
            <a:pPr marL="0" indent="0">
              <a:buNone/>
            </a:pPr>
            <a:r>
              <a:rPr lang="en-US" sz="1300" dirty="0">
                <a:latin typeface="Arial" panose="020B0604020202020204" pitchFamily="34" charset="0"/>
                <a:cs typeface="Arial" panose="020B0604020202020204" pitchFamily="34" charset="0"/>
                <a:hlinkClick r:id="rId3"/>
              </a:rPr>
              <a:t>https://</a:t>
            </a:r>
            <a:r>
              <a:rPr lang="en-US" sz="1300" dirty="0" smtClean="0">
                <a:latin typeface="Arial" panose="020B0604020202020204" pitchFamily="34" charset="0"/>
                <a:cs typeface="Arial" panose="020B0604020202020204" pitchFamily="34" charset="0"/>
                <a:hlinkClick r:id="rId3"/>
              </a:rPr>
              <a:t>science.howstuffworks.com/life/inside-the-mind/emotions/laughter.htm</a:t>
            </a:r>
            <a:endParaRPr lang="en-US" sz="1300" dirty="0" smtClean="0">
              <a:latin typeface="Arial" panose="020B0604020202020204" pitchFamily="34" charset="0"/>
              <a:cs typeface="Arial" panose="020B0604020202020204" pitchFamily="34" charset="0"/>
            </a:endParaRPr>
          </a:p>
          <a:p>
            <a:pPr marL="0" indent="0">
              <a:buNone/>
            </a:pPr>
            <a:r>
              <a:rPr lang="en-US" sz="1300" dirty="0">
                <a:latin typeface="Arial" panose="020B0604020202020204" pitchFamily="34" charset="0"/>
                <a:cs typeface="Arial" panose="020B0604020202020204" pitchFamily="34" charset="0"/>
                <a:hlinkClick r:id="rId4"/>
              </a:rPr>
              <a:t>https://www.scientificamerican.com/article/the-humor-gap-2012-10-23</a:t>
            </a:r>
            <a:r>
              <a:rPr lang="en-US" sz="1300" dirty="0" smtClean="0">
                <a:latin typeface="Arial" panose="020B0604020202020204" pitchFamily="34" charset="0"/>
                <a:cs typeface="Arial" panose="020B0604020202020204" pitchFamily="34" charset="0"/>
                <a:hlinkClick r:id="rId4"/>
              </a:rPr>
              <a:t>/</a:t>
            </a:r>
            <a:r>
              <a:rPr lang="en-US" sz="1300" dirty="0" smtClean="0">
                <a:latin typeface="Arial" panose="020B0604020202020204" pitchFamily="34" charset="0"/>
                <a:cs typeface="Arial" panose="020B0604020202020204" pitchFamily="34" charset="0"/>
              </a:rPr>
              <a:t> </a:t>
            </a:r>
            <a:endParaRPr lang="en-US" sz="1300" dirty="0">
              <a:latin typeface="Arial" panose="020B0604020202020204" pitchFamily="34" charset="0"/>
              <a:cs typeface="Arial" panose="020B0604020202020204" pitchFamily="34" charset="0"/>
            </a:endParaRPr>
          </a:p>
          <a:p>
            <a:endParaRPr lang="en-US" sz="1200" dirty="0"/>
          </a:p>
        </p:txBody>
      </p:sp>
      <p:pic>
        <p:nvPicPr>
          <p:cNvPr id="1026" name="Picture 2" descr="C:\1 X &amp; Y Communications\Masterclass For Men\Sept 2022 - Comedy Clinic\Images\INLINE-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9735" y="1143000"/>
            <a:ext cx="2649465"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426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688"/>
            <a:ext cx="8229600" cy="1143000"/>
          </a:xfrm>
        </p:spPr>
        <p:txBody>
          <a:bodyPr>
            <a:normAutofit/>
          </a:bodyPr>
          <a:lstStyle/>
          <a:p>
            <a:r>
              <a:rPr lang="en-US" sz="2800" dirty="0" smtClean="0">
                <a:solidFill>
                  <a:srgbClr val="142864"/>
                </a:solidFill>
                <a:latin typeface="Montserrat Semi Bold" pitchFamily="50" charset="0"/>
              </a:rPr>
              <a:t>ANOTHER POWERFUL WAY WOMEN’S </a:t>
            </a:r>
            <a:br>
              <a:rPr lang="en-US" sz="2800" dirty="0" smtClean="0">
                <a:solidFill>
                  <a:srgbClr val="142864"/>
                </a:solidFill>
                <a:latin typeface="Montserrat Semi Bold" pitchFamily="50" charset="0"/>
              </a:rPr>
            </a:br>
            <a:r>
              <a:rPr lang="en-US" sz="2800" dirty="0" smtClean="0">
                <a:solidFill>
                  <a:srgbClr val="142864"/>
                </a:solidFill>
                <a:latin typeface="Montserrat Semi Bold" pitchFamily="50" charset="0"/>
              </a:rPr>
              <a:t>“FUNNY BONES” ARE WIRED DIFFERENTLY</a:t>
            </a:r>
            <a:endParaRPr lang="en-US" sz="2800" dirty="0">
              <a:solidFill>
                <a:srgbClr val="142864"/>
              </a:solidFill>
              <a:latin typeface="Montserrat Semi Bold" pitchFamily="50" charset="0"/>
            </a:endParaRPr>
          </a:p>
        </p:txBody>
      </p:sp>
      <p:sp>
        <p:nvSpPr>
          <p:cNvPr id="3" name="Content Placeholder 2"/>
          <p:cNvSpPr>
            <a:spLocks noGrp="1"/>
          </p:cNvSpPr>
          <p:nvPr>
            <p:ph idx="1"/>
          </p:nvPr>
        </p:nvSpPr>
        <p:spPr>
          <a:xfrm>
            <a:off x="227012" y="3810000"/>
            <a:ext cx="8610600" cy="3078163"/>
          </a:xfrm>
        </p:spPr>
        <p:txBody>
          <a:bodyPr>
            <a:normAutofit fontScale="70000" lnSpcReduction="20000"/>
          </a:bodyPr>
          <a:lstStyle/>
          <a:p>
            <a:r>
              <a:rPr lang="en-US" sz="2300" dirty="0" smtClean="0">
                <a:latin typeface="Arial" panose="020B0604020202020204" pitchFamily="34" charset="0"/>
                <a:cs typeface="Arial" panose="020B0604020202020204" pitchFamily="34" charset="0"/>
              </a:rPr>
              <a:t>A Stanford University study explains </a:t>
            </a:r>
            <a:r>
              <a:rPr lang="en-US" sz="2300" dirty="0">
                <a:latin typeface="Arial" panose="020B0604020202020204" pitchFamily="34" charset="0"/>
                <a:cs typeface="Arial" panose="020B0604020202020204" pitchFamily="34" charset="0"/>
              </a:rPr>
              <a:t>why </a:t>
            </a:r>
            <a:r>
              <a:rPr lang="en-US" sz="2300" dirty="0" smtClean="0">
                <a:latin typeface="Arial" panose="020B0604020202020204" pitchFamily="34" charset="0"/>
                <a:cs typeface="Arial" panose="020B0604020202020204" pitchFamily="34" charset="0"/>
              </a:rPr>
              <a:t>men </a:t>
            </a:r>
            <a:r>
              <a:rPr lang="en-US" sz="2300" dirty="0">
                <a:latin typeface="Arial" panose="020B0604020202020204" pitchFamily="34" charset="0"/>
                <a:cs typeface="Arial" panose="020B0604020202020204" pitchFamily="34" charset="0"/>
              </a:rPr>
              <a:t>tend to think silly, visual humor is funny and women often do not (e.g. Three Stooges, </a:t>
            </a:r>
            <a:r>
              <a:rPr lang="en-US" sz="2300" dirty="0" smtClean="0">
                <a:latin typeface="Arial" panose="020B0604020202020204" pitchFamily="34" charset="0"/>
                <a:cs typeface="Arial" panose="020B0604020202020204" pitchFamily="34" charset="0"/>
              </a:rPr>
              <a:t>Monty Python, Chris </a:t>
            </a:r>
            <a:r>
              <a:rPr lang="en-US" sz="2300" dirty="0">
                <a:latin typeface="Arial" panose="020B0604020202020204" pitchFamily="34" charset="0"/>
                <a:cs typeface="Arial" panose="020B0604020202020204" pitchFamily="34" charset="0"/>
              </a:rPr>
              <a:t>Farley, Peter Sellers, </a:t>
            </a:r>
            <a:r>
              <a:rPr lang="en-US" sz="2300" i="1" dirty="0">
                <a:latin typeface="Arial" panose="020B0604020202020204" pitchFamily="34" charset="0"/>
                <a:cs typeface="Arial" panose="020B0604020202020204" pitchFamily="34" charset="0"/>
              </a:rPr>
              <a:t>Dumb And Dumber</a:t>
            </a:r>
            <a:r>
              <a:rPr lang="en-US" sz="2300" dirty="0">
                <a:latin typeface="Arial" panose="020B0604020202020204" pitchFamily="34" charset="0"/>
                <a:cs typeface="Arial" panose="020B0604020202020204" pitchFamily="34" charset="0"/>
              </a:rPr>
              <a:t>) </a:t>
            </a:r>
            <a:endParaRPr lang="en-US" sz="2300" dirty="0" smtClean="0">
              <a:latin typeface="Arial" panose="020B0604020202020204" pitchFamily="34" charset="0"/>
              <a:cs typeface="Arial" panose="020B0604020202020204" pitchFamily="34" charset="0"/>
            </a:endParaRPr>
          </a:p>
          <a:p>
            <a:r>
              <a:rPr lang="en-US" sz="2300" dirty="0" smtClean="0">
                <a:latin typeface="Arial" panose="020B0604020202020204" pitchFamily="34" charset="0"/>
                <a:cs typeface="Arial" panose="020B0604020202020204" pitchFamily="34" charset="0"/>
              </a:rPr>
              <a:t>My </a:t>
            </a:r>
            <a:r>
              <a:rPr lang="en-US" sz="2300" dirty="0">
                <a:latin typeface="Arial" panose="020B0604020202020204" pitchFamily="34" charset="0"/>
                <a:cs typeface="Arial" panose="020B0604020202020204" pitchFamily="34" charset="0"/>
              </a:rPr>
              <a:t>son and I were </a:t>
            </a:r>
            <a:r>
              <a:rPr lang="en-US" sz="2300" dirty="0" smtClean="0">
                <a:latin typeface="Arial" panose="020B0604020202020204" pitchFamily="34" charset="0"/>
                <a:cs typeface="Arial" panose="020B0604020202020204" pitchFamily="34" charset="0"/>
              </a:rPr>
              <a:t>practically hyperventilating watching </a:t>
            </a:r>
            <a:r>
              <a:rPr lang="en-US" sz="2300" i="1" dirty="0">
                <a:latin typeface="Arial" panose="020B0604020202020204" pitchFamily="34" charset="0"/>
                <a:cs typeface="Arial" panose="020B0604020202020204" pitchFamily="34" charset="0"/>
              </a:rPr>
              <a:t>Pink Panther </a:t>
            </a:r>
            <a:r>
              <a:rPr lang="en-US" sz="2300" dirty="0" smtClean="0">
                <a:latin typeface="Arial" panose="020B0604020202020204" pitchFamily="34" charset="0"/>
                <a:cs typeface="Arial" panose="020B0604020202020204" pitchFamily="34" charset="0"/>
              </a:rPr>
              <a:t>movies and </a:t>
            </a:r>
            <a:r>
              <a:rPr lang="en-US" sz="2300" i="1" dirty="0" smtClean="0">
                <a:latin typeface="Arial" panose="020B0604020202020204" pitchFamily="34" charset="0"/>
                <a:cs typeface="Arial" panose="020B0604020202020204" pitchFamily="34" charset="0"/>
              </a:rPr>
              <a:t>Holy Grail</a:t>
            </a:r>
            <a:r>
              <a:rPr lang="en-US" sz="2300" dirty="0" smtClean="0">
                <a:latin typeface="Arial" panose="020B0604020202020204" pitchFamily="34" charset="0"/>
                <a:cs typeface="Arial" panose="020B0604020202020204" pitchFamily="34" charset="0"/>
              </a:rPr>
              <a:t>, </a:t>
            </a:r>
            <a:r>
              <a:rPr lang="en-US" sz="2300" dirty="0" smtClean="0">
                <a:latin typeface="Arial" panose="020B0604020202020204" pitchFamily="34" charset="0"/>
                <a:cs typeface="Arial" panose="020B0604020202020204" pitchFamily="34" charset="0"/>
              </a:rPr>
              <a:t>but </a:t>
            </a:r>
            <a:r>
              <a:rPr lang="en-US" sz="2300" dirty="0">
                <a:latin typeface="Arial" panose="020B0604020202020204" pitchFamily="34" charset="0"/>
                <a:cs typeface="Arial" panose="020B0604020202020204" pitchFamily="34" charset="0"/>
              </a:rPr>
              <a:t>eventually both my wife and daughter walked away and did something else. </a:t>
            </a:r>
          </a:p>
          <a:p>
            <a:r>
              <a:rPr lang="en-US" sz="2300" dirty="0">
                <a:latin typeface="Arial" panose="020B0604020202020204" pitchFamily="34" charset="0"/>
                <a:cs typeface="Arial" panose="020B0604020202020204" pitchFamily="34" charset="0"/>
              </a:rPr>
              <a:t>Also in this study, men </a:t>
            </a:r>
            <a:r>
              <a:rPr lang="en-US" sz="2300" dirty="0" smtClean="0">
                <a:latin typeface="Arial" panose="020B0604020202020204" pitchFamily="34" charset="0"/>
                <a:cs typeface="Arial" panose="020B0604020202020204" pitchFamily="34" charset="0"/>
              </a:rPr>
              <a:t>tend to </a:t>
            </a:r>
            <a:r>
              <a:rPr lang="en-US" sz="2300" i="1" dirty="0" smtClean="0">
                <a:latin typeface="Arial" panose="020B0604020202020204" pitchFamily="34" charset="0"/>
                <a:cs typeface="Arial" panose="020B0604020202020204" pitchFamily="34" charset="0"/>
              </a:rPr>
              <a:t>expect </a:t>
            </a:r>
            <a:r>
              <a:rPr lang="en-US" sz="2300" i="1" dirty="0">
                <a:latin typeface="Arial" panose="020B0604020202020204" pitchFamily="34" charset="0"/>
                <a:cs typeface="Arial" panose="020B0604020202020204" pitchFamily="34" charset="0"/>
              </a:rPr>
              <a:t>and anticipate </a:t>
            </a:r>
            <a:r>
              <a:rPr lang="en-US" sz="2300" dirty="0">
                <a:latin typeface="Arial" panose="020B0604020202020204" pitchFamily="34" charset="0"/>
                <a:cs typeface="Arial" panose="020B0604020202020204" pitchFamily="34" charset="0"/>
              </a:rPr>
              <a:t>humor, whereas women tend to be caught off guard </a:t>
            </a:r>
            <a:r>
              <a:rPr lang="en-US" sz="2300" dirty="0" smtClean="0">
                <a:latin typeface="Arial" panose="020B0604020202020204" pitchFamily="34" charset="0"/>
                <a:cs typeface="Arial" panose="020B0604020202020204" pitchFamily="34" charset="0"/>
              </a:rPr>
              <a:t>and tickled by punchlines.</a:t>
            </a:r>
          </a:p>
          <a:p>
            <a:pPr lvl="1"/>
            <a:r>
              <a:rPr lang="en-US" sz="2300" dirty="0" smtClean="0">
                <a:latin typeface="Arial" panose="020B0604020202020204" pitchFamily="34" charset="0"/>
                <a:cs typeface="Arial" panose="020B0604020202020204" pitchFamily="34" charset="0"/>
              </a:rPr>
              <a:t>This </a:t>
            </a:r>
            <a:r>
              <a:rPr lang="en-US" sz="2300" dirty="0">
                <a:latin typeface="Arial" panose="020B0604020202020204" pitchFamily="34" charset="0"/>
                <a:cs typeface="Arial" panose="020B0604020202020204" pitchFamily="34" charset="0"/>
              </a:rPr>
              <a:t>plays into </a:t>
            </a:r>
            <a:r>
              <a:rPr lang="en-US" sz="2300" dirty="0" smtClean="0">
                <a:latin typeface="Arial" panose="020B0604020202020204" pitchFamily="34" charset="0"/>
                <a:cs typeface="Arial" panose="020B0604020202020204" pitchFamily="34" charset="0"/>
              </a:rPr>
              <a:t>suddenly dropping something clearly humorous </a:t>
            </a:r>
            <a:r>
              <a:rPr lang="en-US" sz="2300" dirty="0">
                <a:latin typeface="Arial" panose="020B0604020202020204" pitchFamily="34" charset="0"/>
                <a:cs typeface="Arial" panose="020B0604020202020204" pitchFamily="34" charset="0"/>
              </a:rPr>
              <a:t>working GREAT with women, while dry, somewhat esoteric humor often goes over women’s heads</a:t>
            </a:r>
            <a:r>
              <a:rPr lang="en-US" sz="2300" dirty="0" smtClean="0">
                <a:latin typeface="Arial" panose="020B0604020202020204" pitchFamily="34" charset="0"/>
                <a:cs typeface="Arial" panose="020B0604020202020204" pitchFamily="34" charset="0"/>
              </a:rPr>
              <a:t>! </a:t>
            </a:r>
          </a:p>
          <a:p>
            <a:pPr lvl="1"/>
            <a:r>
              <a:rPr lang="en-US" sz="2300" dirty="0" smtClean="0">
                <a:latin typeface="Arial" panose="020B0604020202020204" pitchFamily="34" charset="0"/>
                <a:cs typeface="Arial" panose="020B0604020202020204" pitchFamily="34" charset="0"/>
              </a:rPr>
              <a:t>It also explains why dry wit in online profiles is often taken seriously by women (e.g. “Oh, can I have your cat?”)</a:t>
            </a:r>
            <a:endParaRPr lang="en-US" sz="2300" u="sng" dirty="0" smtClean="0">
              <a:latin typeface="Arial" panose="020B0604020202020204" pitchFamily="34" charset="0"/>
              <a:cs typeface="Arial" panose="020B0604020202020204" pitchFamily="34" charset="0"/>
              <a:hlinkClick r:id="rId2"/>
            </a:endParaRPr>
          </a:p>
          <a:p>
            <a:pPr marL="0" indent="0" algn="ctr">
              <a:buNone/>
            </a:pPr>
            <a:endParaRPr lang="en-US" sz="1400" u="sng" dirty="0" smtClean="0">
              <a:latin typeface="Arial" panose="020B0604020202020204" pitchFamily="34" charset="0"/>
              <a:cs typeface="Arial" panose="020B0604020202020204" pitchFamily="34" charset="0"/>
              <a:hlinkClick r:id="rId2"/>
            </a:endParaRPr>
          </a:p>
          <a:p>
            <a:pPr marL="0" indent="0" algn="ctr">
              <a:buNone/>
            </a:pPr>
            <a:r>
              <a:rPr lang="en-US" sz="2600" u="sng" dirty="0" smtClean="0">
                <a:latin typeface="Arial" panose="020B0604020202020204" pitchFamily="34" charset="0"/>
                <a:cs typeface="Arial" panose="020B0604020202020204" pitchFamily="34" charset="0"/>
                <a:hlinkClick r:id="rId2"/>
              </a:rPr>
              <a:t>https</a:t>
            </a:r>
            <a:r>
              <a:rPr lang="en-US" sz="2600" u="sng" dirty="0">
                <a:latin typeface="Arial" panose="020B0604020202020204" pitchFamily="34" charset="0"/>
                <a:cs typeface="Arial" panose="020B0604020202020204" pitchFamily="34" charset="0"/>
                <a:hlinkClick r:id="rId2"/>
              </a:rPr>
              <a:t>://news.stanford.edu/.../</a:t>
            </a:r>
            <a:r>
              <a:rPr lang="en-US" sz="2600" u="sng" dirty="0" err="1">
                <a:latin typeface="Arial" panose="020B0604020202020204" pitchFamily="34" charset="0"/>
                <a:cs typeface="Arial" panose="020B0604020202020204" pitchFamily="34" charset="0"/>
                <a:hlinkClick r:id="rId2"/>
              </a:rPr>
              <a:t>novem</a:t>
            </a:r>
            <a:r>
              <a:rPr lang="en-US" sz="2600" u="sng" dirty="0">
                <a:latin typeface="Arial" panose="020B0604020202020204" pitchFamily="34" charset="0"/>
                <a:cs typeface="Arial" panose="020B0604020202020204" pitchFamily="34" charset="0"/>
                <a:hlinkClick r:id="rId2"/>
              </a:rPr>
              <a:t>.../med-humor-110905.html</a:t>
            </a:r>
            <a:endParaRPr lang="en-US" sz="2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pic>
        <p:nvPicPr>
          <p:cNvPr id="11266" name="Picture 2" descr="C:\1 X &amp; Y Communications\Masterclass For Men\Sept 2022 - Comedy Clinic\Images\farle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19200"/>
            <a:ext cx="4492625" cy="2417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44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400" dirty="0" smtClean="0">
                <a:solidFill>
                  <a:srgbClr val="142864"/>
                </a:solidFill>
                <a:latin typeface="Montserrat Semi Bold" pitchFamily="50" charset="0"/>
              </a:rPr>
              <a:t>SO WHAT KIND OF HUMOR WORKS BEST TO ATTRACT WOMEN?</a:t>
            </a:r>
            <a:endParaRPr lang="en-US" sz="3400" dirty="0">
              <a:solidFill>
                <a:srgbClr val="142864"/>
              </a:solidFill>
              <a:latin typeface="Montserrat Semi Bold" pitchFamily="50" charset="0"/>
            </a:endParaRPr>
          </a:p>
        </p:txBody>
      </p:sp>
      <p:sp>
        <p:nvSpPr>
          <p:cNvPr id="3" name="Content Placeholder 2"/>
          <p:cNvSpPr>
            <a:spLocks noGrp="1"/>
          </p:cNvSpPr>
          <p:nvPr>
            <p:ph idx="1"/>
          </p:nvPr>
        </p:nvSpPr>
        <p:spPr>
          <a:xfrm>
            <a:off x="304800" y="1219200"/>
            <a:ext cx="8534400" cy="4525963"/>
          </a:xfrm>
        </p:spPr>
        <p:txBody>
          <a:bodyPr>
            <a:noAutofit/>
          </a:bodyPr>
          <a:lstStyle/>
          <a:p>
            <a:r>
              <a:rPr lang="en-US" sz="1400" dirty="0">
                <a:latin typeface="Arial" panose="020B0604020202020204" pitchFamily="34" charset="0"/>
                <a:cs typeface="Arial" panose="020B0604020202020204" pitchFamily="34" charset="0"/>
              </a:rPr>
              <a:t>Chris Farley was </a:t>
            </a:r>
            <a:r>
              <a:rPr lang="en-US" sz="1400" dirty="0" smtClean="0">
                <a:latin typeface="Arial" panose="020B0604020202020204" pitchFamily="34" charset="0"/>
                <a:cs typeface="Arial" panose="020B0604020202020204" pitchFamily="34" charset="0"/>
              </a:rPr>
              <a:t>amazing to us, </a:t>
            </a:r>
            <a:r>
              <a:rPr lang="en-US" sz="1400" dirty="0">
                <a:latin typeface="Arial" panose="020B0604020202020204" pitchFamily="34" charset="0"/>
                <a:cs typeface="Arial" panose="020B0604020202020204" pitchFamily="34" charset="0"/>
              </a:rPr>
              <a:t>but not </a:t>
            </a:r>
            <a:r>
              <a:rPr lang="en-US" sz="1400" dirty="0" smtClean="0">
                <a:latin typeface="Arial" panose="020B0604020202020204" pitchFamily="34" charset="0"/>
                <a:cs typeface="Arial" panose="020B0604020202020204" pitchFamily="34" charset="0"/>
              </a:rPr>
              <a:t>sexy to women. Neither </a:t>
            </a:r>
            <a:r>
              <a:rPr lang="en-US" sz="1400" dirty="0">
                <a:latin typeface="Arial" panose="020B0604020202020204" pitchFamily="34" charset="0"/>
                <a:cs typeface="Arial" panose="020B0604020202020204" pitchFamily="34" charset="0"/>
              </a:rPr>
              <a:t>is Kramer or Jason Alexander</a:t>
            </a:r>
            <a:r>
              <a:rPr lang="en-US" sz="1400" dirty="0" smtClean="0">
                <a:latin typeface="Arial" panose="020B0604020202020204" pitchFamily="34" charset="0"/>
                <a:cs typeface="Arial" panose="020B0604020202020204" pitchFamily="34" charset="0"/>
              </a:rPr>
              <a:t>.  </a:t>
            </a:r>
          </a:p>
          <a:p>
            <a:r>
              <a:rPr lang="en-US" sz="1400" b="1" dirty="0" smtClean="0">
                <a:latin typeface="Arial" panose="020B0604020202020204" pitchFamily="34" charset="0"/>
                <a:cs typeface="Arial" panose="020B0604020202020204" pitchFamily="34" charset="0"/>
              </a:rPr>
              <a:t>IRONIC HUMOR RULES </a:t>
            </a:r>
            <a:r>
              <a:rPr lang="en-US" sz="1400" dirty="0" smtClean="0">
                <a:latin typeface="Arial" panose="020B0604020202020204" pitchFamily="34" charset="0"/>
                <a:cs typeface="Arial" panose="020B0604020202020204" pitchFamily="34" charset="0"/>
              </a:rPr>
              <a:t>Aka, “the theater of the unexpected”.</a:t>
            </a:r>
          </a:p>
          <a:p>
            <a:pPr lvl="1"/>
            <a:r>
              <a:rPr lang="en-US" sz="1400" dirty="0" smtClean="0">
                <a:latin typeface="Arial" panose="020B0604020202020204" pitchFamily="34" charset="0"/>
                <a:cs typeface="Arial" panose="020B0604020202020204" pitchFamily="34" charset="0"/>
              </a:rPr>
              <a:t>This sends ALL the right messages, and is therefore THE area to focus on the most if you want to be funny in a sexually attractive way.</a:t>
            </a:r>
          </a:p>
          <a:p>
            <a:pPr lvl="1"/>
            <a:r>
              <a:rPr lang="en-US" sz="1400" dirty="0" smtClean="0">
                <a:latin typeface="Arial" panose="020B0604020202020204" pitchFamily="34" charset="0"/>
                <a:cs typeface="Arial" panose="020B0604020202020204" pitchFamily="34" charset="0"/>
              </a:rPr>
              <a:t>Look </a:t>
            </a:r>
            <a:r>
              <a:rPr lang="en-US" sz="1400" dirty="0">
                <a:latin typeface="Arial" panose="020B0604020202020204" pitchFamily="34" charset="0"/>
                <a:cs typeface="Arial" panose="020B0604020202020204" pitchFamily="34" charset="0"/>
              </a:rPr>
              <a:t>to twist </a:t>
            </a:r>
            <a:r>
              <a:rPr lang="en-US" sz="1400" dirty="0" smtClean="0">
                <a:latin typeface="Arial" panose="020B0604020202020204" pitchFamily="34" charset="0"/>
                <a:cs typeface="Arial" panose="020B0604020202020204" pitchFamily="34" charset="0"/>
              </a:rPr>
              <a:t>everything in any way possible. (e.g. rooting </a:t>
            </a:r>
            <a:r>
              <a:rPr lang="en-US" sz="1400" dirty="0">
                <a:latin typeface="Arial" panose="020B0604020202020204" pitchFamily="34" charset="0"/>
                <a:cs typeface="Arial" panose="020B0604020202020204" pitchFamily="34" charset="0"/>
              </a:rPr>
              <a:t>for injuries/Emo's bicycle)  </a:t>
            </a:r>
          </a:p>
          <a:p>
            <a:r>
              <a:rPr lang="en-US" sz="1400" b="1" dirty="0" smtClean="0">
                <a:latin typeface="Arial" panose="020B0604020202020204" pitchFamily="34" charset="0"/>
                <a:cs typeface="Arial" panose="020B0604020202020204" pitchFamily="34" charset="0"/>
              </a:rPr>
              <a:t>COMEDIC RECALL </a:t>
            </a:r>
            <a:r>
              <a:rPr lang="en-US" sz="1400" dirty="0">
                <a:latin typeface="Arial" panose="020B0604020202020204" pitchFamily="34" charset="0"/>
                <a:cs typeface="Arial" panose="020B0604020202020204" pitchFamily="34" charset="0"/>
              </a:rPr>
              <a:t>is also amazing and sends all the right messages. </a:t>
            </a:r>
            <a:r>
              <a:rPr lang="en-US" sz="1400" dirty="0" smtClean="0">
                <a:latin typeface="Arial" panose="020B0604020202020204" pitchFamily="34" charset="0"/>
                <a:cs typeface="Arial" panose="020B0604020202020204" pitchFamily="34" charset="0"/>
              </a:rPr>
              <a:t>It’s often the punctuation at the end of a pro standup routine because it’s </a:t>
            </a:r>
            <a:r>
              <a:rPr lang="en-US" sz="1400" dirty="0" err="1" smtClean="0">
                <a:latin typeface="Arial" panose="020B0604020202020204" pitchFamily="34" charset="0"/>
                <a:cs typeface="Arial" panose="020B0604020202020204" pitchFamily="34" charset="0"/>
              </a:rPr>
              <a:t>failproof</a:t>
            </a:r>
            <a:r>
              <a:rPr lang="en-US" sz="1400" dirty="0" smtClean="0">
                <a:latin typeface="Arial" panose="020B0604020202020204" pitchFamily="34" charset="0"/>
                <a:cs typeface="Arial" panose="020B0604020202020204" pitchFamily="34" charset="0"/>
              </a:rPr>
              <a:t>. But unlike ironic humor, situations where it presents itself are fewer and farther between (e.g. Christian parking skills)</a:t>
            </a:r>
            <a:r>
              <a:rPr lang="en-US" sz="1400" dirty="0">
                <a:latin typeface="Arial" panose="020B0604020202020204" pitchFamily="34" charset="0"/>
                <a:cs typeface="Arial" panose="020B0604020202020204" pitchFamily="34" charset="0"/>
              </a:rPr>
              <a:t> </a:t>
            </a:r>
          </a:p>
          <a:p>
            <a:r>
              <a:rPr lang="en-US" sz="1400" b="1" dirty="0" smtClean="0">
                <a:latin typeface="Arial" panose="020B0604020202020204" pitchFamily="34" charset="0"/>
                <a:cs typeface="Arial" panose="020B0604020202020204" pitchFamily="34" charset="0"/>
              </a:rPr>
              <a:t>EXAGGERATION HUMOR </a:t>
            </a:r>
            <a:r>
              <a:rPr lang="en-US" sz="1400" dirty="0">
                <a:latin typeface="Arial" panose="020B0604020202020204" pitchFamily="34" charset="0"/>
                <a:cs typeface="Arial" panose="020B0604020202020204" pitchFamily="34" charset="0"/>
              </a:rPr>
              <a:t>can work…but it’s </a:t>
            </a:r>
            <a:r>
              <a:rPr lang="en-US" sz="1400" dirty="0" smtClean="0">
                <a:latin typeface="Arial" panose="020B0604020202020204" pitchFamily="34" charset="0"/>
                <a:cs typeface="Arial" panose="020B0604020202020204" pitchFamily="34" charset="0"/>
              </a:rPr>
              <a:t>tricky. </a:t>
            </a:r>
            <a:endParaRPr lang="en-US" sz="1400" dirty="0">
              <a:latin typeface="Arial" panose="020B0604020202020204" pitchFamily="34" charset="0"/>
              <a:cs typeface="Arial" panose="020B0604020202020204" pitchFamily="34" charset="0"/>
            </a:endParaRPr>
          </a:p>
          <a:p>
            <a:pPr lvl="1"/>
            <a:r>
              <a:rPr lang="en-US" sz="1400" dirty="0" smtClean="0">
                <a:latin typeface="Arial" panose="020B0604020202020204" pitchFamily="34" charset="0"/>
                <a:cs typeface="Arial" panose="020B0604020202020204" pitchFamily="34" charset="0"/>
              </a:rPr>
              <a:t>Simply bigger isn’t necessarily funny. (e.g. “The </a:t>
            </a:r>
            <a:r>
              <a:rPr lang="en-US" sz="1400" dirty="0">
                <a:latin typeface="Arial" panose="020B0604020202020204" pitchFamily="34" charset="0"/>
                <a:cs typeface="Arial" panose="020B0604020202020204" pitchFamily="34" charset="0"/>
              </a:rPr>
              <a:t>mist-enshrouded mountain top fortress”, not “I have ten billion </a:t>
            </a:r>
            <a:r>
              <a:rPr lang="en-US" sz="1400" dirty="0" smtClean="0">
                <a:latin typeface="Arial" panose="020B0604020202020204" pitchFamily="34" charset="0"/>
                <a:cs typeface="Arial" panose="020B0604020202020204" pitchFamily="34" charset="0"/>
              </a:rPr>
              <a:t>examples). </a:t>
            </a:r>
          </a:p>
          <a:p>
            <a:pPr lvl="1"/>
            <a:r>
              <a:rPr lang="en-US" sz="1400" dirty="0">
                <a:latin typeface="Arial" panose="020B0604020202020204" pitchFamily="34" charset="0"/>
                <a:cs typeface="Arial" panose="020B0604020202020204" pitchFamily="34" charset="0"/>
              </a:rPr>
              <a:t>Clowns have exaggerated </a:t>
            </a:r>
            <a:r>
              <a:rPr lang="en-US" sz="1400" dirty="0" smtClean="0">
                <a:latin typeface="Arial" panose="020B0604020202020204" pitchFamily="34" charset="0"/>
                <a:cs typeface="Arial" panose="020B0604020202020204" pitchFamily="34" charset="0"/>
              </a:rPr>
              <a:t>costumes and </a:t>
            </a:r>
            <a:r>
              <a:rPr lang="en-US" sz="1400" dirty="0">
                <a:latin typeface="Arial" panose="020B0604020202020204" pitchFamily="34" charset="0"/>
                <a:cs typeface="Arial" panose="020B0604020202020204" pitchFamily="34" charset="0"/>
              </a:rPr>
              <a:t>Chris </a:t>
            </a:r>
            <a:r>
              <a:rPr lang="en-US" sz="1400" dirty="0" smtClean="0">
                <a:latin typeface="Arial" panose="020B0604020202020204" pitchFamily="34" charset="0"/>
                <a:cs typeface="Arial" panose="020B0604020202020204" pitchFamily="34" charset="0"/>
              </a:rPr>
              <a:t>Farley </a:t>
            </a:r>
            <a:r>
              <a:rPr lang="en-US" sz="1400" dirty="0">
                <a:latin typeface="Arial" panose="020B0604020202020204" pitchFamily="34" charset="0"/>
                <a:cs typeface="Arial" panose="020B0604020202020204" pitchFamily="34" charset="0"/>
              </a:rPr>
              <a:t>has exaggerated movements…but </a:t>
            </a:r>
            <a:r>
              <a:rPr lang="en-US" sz="1400" dirty="0" smtClean="0">
                <a:latin typeface="Arial" panose="020B0604020202020204" pitchFamily="34" charset="0"/>
                <a:cs typeface="Arial" panose="020B0604020202020204" pitchFamily="34" charset="0"/>
              </a:rPr>
              <a:t>NEITHER is </a:t>
            </a:r>
            <a:r>
              <a:rPr lang="en-US" sz="1400" dirty="0">
                <a:latin typeface="Arial" panose="020B0604020202020204" pitchFamily="34" charset="0"/>
                <a:cs typeface="Arial" panose="020B0604020202020204" pitchFamily="34" charset="0"/>
              </a:rPr>
              <a:t>attractive.</a:t>
            </a:r>
            <a:endParaRPr lang="en-US" sz="1400" dirty="0" smtClean="0">
              <a:latin typeface="Arial" panose="020B0604020202020204" pitchFamily="34" charset="0"/>
              <a:cs typeface="Arial" panose="020B0604020202020204" pitchFamily="34" charset="0"/>
            </a:endParaRPr>
          </a:p>
          <a:p>
            <a:pPr lvl="1"/>
            <a:r>
              <a:rPr lang="en-US" sz="1400" dirty="0" smtClean="0">
                <a:latin typeface="Arial" panose="020B0604020202020204" pitchFamily="34" charset="0"/>
                <a:cs typeface="Arial" panose="020B0604020202020204" pitchFamily="34" charset="0"/>
              </a:rPr>
              <a:t>More </a:t>
            </a:r>
            <a:r>
              <a:rPr lang="en-US" sz="1400" dirty="0">
                <a:latin typeface="Arial" panose="020B0604020202020204" pitchFamily="34" charset="0"/>
                <a:cs typeface="Arial" panose="020B0604020202020204" pitchFamily="34" charset="0"/>
              </a:rPr>
              <a:t>in line </a:t>
            </a:r>
            <a:r>
              <a:rPr lang="en-US" sz="1400" dirty="0" smtClean="0">
                <a:latin typeface="Arial" panose="020B0604020202020204" pitchFamily="34" charset="0"/>
                <a:cs typeface="Arial" panose="020B0604020202020204" pitchFamily="34" charset="0"/>
              </a:rPr>
              <a:t>with this concept are </a:t>
            </a:r>
            <a:r>
              <a:rPr lang="en-US" sz="1400" dirty="0">
                <a:latin typeface="Arial" panose="020B0604020202020204" pitchFamily="34" charset="0"/>
                <a:cs typeface="Arial" panose="020B0604020202020204" pitchFamily="34" charset="0"/>
              </a:rPr>
              <a:t>most funny “</a:t>
            </a:r>
            <a:r>
              <a:rPr lang="en-US" sz="1400" dirty="0" err="1">
                <a:latin typeface="Arial" panose="020B0604020202020204" pitchFamily="34" charset="0"/>
                <a:cs typeface="Arial" panose="020B0604020202020204" pitchFamily="34" charset="0"/>
              </a:rPr>
              <a:t>yo</a:t>
            </a:r>
            <a:r>
              <a:rPr lang="en-US" sz="1400" dirty="0">
                <a:latin typeface="Arial" panose="020B0604020202020204" pitchFamily="34" charset="0"/>
                <a:cs typeface="Arial" panose="020B0604020202020204" pitchFamily="34" charset="0"/>
              </a:rPr>
              <a:t> momma jokes</a:t>
            </a:r>
            <a:r>
              <a:rPr lang="en-US" sz="1400" dirty="0" smtClean="0">
                <a:latin typeface="Arial" panose="020B0604020202020204" pitchFamily="34" charset="0"/>
                <a:cs typeface="Arial" panose="020B0604020202020204" pitchFamily="34" charset="0"/>
              </a:rPr>
              <a:t>” (e.g. an </a:t>
            </a:r>
            <a:r>
              <a:rPr lang="en-US" sz="1400" dirty="0">
                <a:latin typeface="Arial" panose="020B0604020202020204" pitchFamily="34" charset="0"/>
                <a:cs typeface="Arial" panose="020B0604020202020204" pitchFamily="34" charset="0"/>
              </a:rPr>
              <a:t>hour and a half to watch 60 </a:t>
            </a:r>
            <a:r>
              <a:rPr lang="en-US" sz="1400" dirty="0" smtClean="0">
                <a:latin typeface="Arial" panose="020B0604020202020204" pitchFamily="34" charset="0"/>
                <a:cs typeface="Arial" panose="020B0604020202020204" pitchFamily="34" charset="0"/>
              </a:rPr>
              <a:t>minutes)</a:t>
            </a:r>
          </a:p>
          <a:p>
            <a:pPr lvl="1"/>
            <a:r>
              <a:rPr lang="en-US" sz="1400" dirty="0" smtClean="0">
                <a:latin typeface="Arial" panose="020B0604020202020204" pitchFamily="34" charset="0"/>
                <a:cs typeface="Arial" panose="020B0604020202020204" pitchFamily="34" charset="0"/>
              </a:rPr>
              <a:t>Also the old Johnny Carson call/response format: </a:t>
            </a:r>
            <a:r>
              <a:rPr lang="en-US" sz="1400" dirty="0">
                <a:latin typeface="Arial" panose="020B0604020202020204" pitchFamily="34" charset="0"/>
                <a:cs typeface="Arial" panose="020B0604020202020204" pitchFamily="34" charset="0"/>
              </a:rPr>
              <a:t>“This neighborhood is SO swanky! How swanky is </a:t>
            </a:r>
            <a:r>
              <a:rPr lang="en-US" sz="1400" dirty="0" smtClean="0">
                <a:latin typeface="Arial" panose="020B0604020202020204" pitchFamily="34" charset="0"/>
                <a:cs typeface="Arial" panose="020B0604020202020204" pitchFamily="34" charset="0"/>
              </a:rPr>
              <a:t>it? When the </a:t>
            </a:r>
            <a:r>
              <a:rPr lang="en-US" sz="1400" dirty="0">
                <a:latin typeface="Arial" panose="020B0604020202020204" pitchFamily="34" charset="0"/>
                <a:cs typeface="Arial" panose="020B0604020202020204" pitchFamily="34" charset="0"/>
              </a:rPr>
              <a:t>windshield on their Rolls gets cracked, they take it to Tiffany’s</a:t>
            </a:r>
            <a:r>
              <a:rPr lang="en-US" sz="1400" dirty="0" smtClean="0">
                <a:latin typeface="Arial" panose="020B0604020202020204" pitchFamily="34" charset="0"/>
                <a:cs typeface="Arial" panose="020B0604020202020204" pitchFamily="34" charset="0"/>
              </a:rPr>
              <a:t>.” Or, “They </a:t>
            </a:r>
            <a:r>
              <a:rPr lang="en-US" sz="1400" dirty="0">
                <a:latin typeface="Arial" panose="020B0604020202020204" pitchFamily="34" charset="0"/>
                <a:cs typeface="Arial" panose="020B0604020202020204" pitchFamily="34" charset="0"/>
              </a:rPr>
              <a:t>fill their radiators with </a:t>
            </a:r>
            <a:r>
              <a:rPr lang="en-US" sz="1400" dirty="0" smtClean="0">
                <a:latin typeface="Arial" panose="020B0604020202020204" pitchFamily="34" charset="0"/>
                <a:cs typeface="Arial" panose="020B0604020202020204" pitchFamily="34" charset="0"/>
              </a:rPr>
              <a:t>Perrier.”</a:t>
            </a:r>
          </a:p>
          <a:p>
            <a:pPr lvl="1"/>
            <a:r>
              <a:rPr lang="en-US" sz="1400" dirty="0" smtClean="0">
                <a:latin typeface="Arial" panose="020B0604020202020204" pitchFamily="34" charset="0"/>
                <a:cs typeface="Arial" panose="020B0604020202020204" pitchFamily="34" charset="0"/>
              </a:rPr>
              <a:t>Exaggeration can refer to something too SMALL instead of something too BIG (tiny cell phone on SNL, a small whack on my wife’s behind “cures” her back pain)</a:t>
            </a:r>
          </a:p>
          <a:p>
            <a:pPr marL="457200" lvl="1" indent="0">
              <a:buNone/>
            </a:pPr>
            <a:endParaRPr lang="en-US" sz="900" dirty="0">
              <a:latin typeface="Arial" panose="020B0604020202020204" pitchFamily="34" charset="0"/>
              <a:cs typeface="Arial" panose="020B0604020202020204" pitchFamily="34" charset="0"/>
            </a:endParaRPr>
          </a:p>
          <a:p>
            <a:pPr marL="0" indent="0">
              <a:buNone/>
            </a:pPr>
            <a:r>
              <a:rPr lang="en-US" sz="1400" b="1" dirty="0" smtClean="0">
                <a:solidFill>
                  <a:srgbClr val="142864"/>
                </a:solidFill>
                <a:latin typeface="Arial" panose="020B0604020202020204" pitchFamily="34" charset="0"/>
                <a:cs typeface="Arial" panose="020B0604020202020204" pitchFamily="34" charset="0"/>
              </a:rPr>
              <a:t>REMEMBER ALWAYS:  </a:t>
            </a:r>
            <a:r>
              <a:rPr lang="en-US" sz="1400" b="1" dirty="0" smtClean="0">
                <a:latin typeface="Arial" panose="020B0604020202020204" pitchFamily="34" charset="0"/>
                <a:cs typeface="Arial" panose="020B0604020202020204" pitchFamily="34" charset="0"/>
              </a:rPr>
              <a:t>It’s the masculine traits demonstrated by humor that make women horny, not simply humor for humor’s sake.</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8884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1143000"/>
          </a:xfrm>
        </p:spPr>
        <p:txBody>
          <a:bodyPr>
            <a:normAutofit fontScale="90000"/>
          </a:bodyPr>
          <a:lstStyle/>
          <a:p>
            <a:r>
              <a:rPr lang="en-US" dirty="0" smtClean="0">
                <a:solidFill>
                  <a:srgbClr val="142864"/>
                </a:solidFill>
                <a:latin typeface="Montserrat Semi Bold" pitchFamily="50" charset="0"/>
              </a:rPr>
              <a:t>COMING FROM THE RIGHT PLACE WITH ALL OF THIS</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953000" y="1752600"/>
            <a:ext cx="3886200" cy="5044314"/>
          </a:xfrm>
        </p:spPr>
        <p:txBody>
          <a:bodyPr>
            <a:normAutofit fontScale="62500" lnSpcReduction="20000"/>
          </a:bodyPr>
          <a:lstStyle/>
          <a:p>
            <a:r>
              <a:rPr lang="en-US" dirty="0" smtClean="0">
                <a:latin typeface="Arial" panose="020B0604020202020204" pitchFamily="34" charset="0"/>
                <a:cs typeface="Arial" panose="020B0604020202020204" pitchFamily="34" charset="0"/>
              </a:rPr>
              <a:t>You have to </a:t>
            </a:r>
            <a:r>
              <a:rPr lang="en-US" dirty="0">
                <a:latin typeface="Arial" panose="020B0604020202020204" pitchFamily="34" charset="0"/>
                <a:cs typeface="Arial" panose="020B0604020202020204" pitchFamily="34" charset="0"/>
              </a:rPr>
              <a:t>back up the right kind of comedy with the other </a:t>
            </a:r>
            <a:r>
              <a:rPr lang="en-US" b="1" dirty="0">
                <a:latin typeface="Arial" panose="020B0604020202020204" pitchFamily="34" charset="0"/>
                <a:cs typeface="Arial" panose="020B0604020202020204" pitchFamily="34" charset="0"/>
              </a:rPr>
              <a:t>“big four” </a:t>
            </a:r>
            <a:r>
              <a:rPr lang="en-US" dirty="0">
                <a:latin typeface="Arial" panose="020B0604020202020204" pitchFamily="34" charset="0"/>
                <a:cs typeface="Arial" panose="020B0604020202020204" pitchFamily="34" charset="0"/>
              </a:rPr>
              <a:t>traits that women find attractive</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The difference between being a “dancing monkey” vs. attractive </a:t>
            </a:r>
            <a:r>
              <a:rPr lang="en-US" dirty="0" smtClean="0">
                <a:latin typeface="Arial" panose="020B0604020202020204" pitchFamily="34" charset="0"/>
                <a:cs typeface="Arial" panose="020B0604020202020204" pitchFamily="34" charset="0"/>
              </a:rPr>
              <a:t>is ALSO </a:t>
            </a:r>
            <a:r>
              <a:rPr lang="en-US" dirty="0">
                <a:latin typeface="Arial" panose="020B0604020202020204" pitchFamily="34" charset="0"/>
                <a:cs typeface="Arial" panose="020B0604020202020204" pitchFamily="34" charset="0"/>
              </a:rPr>
              <a:t>the difference between the needy comedian and the one who gives</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Can you compel yourself to GIVE that woman the gift of lightening up, just like you would any other…without agenda? What a pattern interrupt that would </a:t>
            </a:r>
            <a:r>
              <a:rPr lang="en-US" dirty="0" smtClean="0">
                <a:latin typeface="Arial" panose="020B0604020202020204" pitchFamily="34" charset="0"/>
                <a:cs typeface="Arial" panose="020B0604020202020204" pitchFamily="34" charset="0"/>
              </a:rPr>
              <a:t>be!</a:t>
            </a:r>
          </a:p>
          <a:p>
            <a:r>
              <a:rPr lang="en-US" dirty="0" smtClean="0">
                <a:latin typeface="Arial" panose="020B0604020202020204" pitchFamily="34" charset="0"/>
                <a:cs typeface="Arial" panose="020B0604020202020204" pitchFamily="34" charset="0"/>
              </a:rPr>
              <a:t>It’s </a:t>
            </a:r>
            <a:r>
              <a:rPr lang="en-US" dirty="0">
                <a:latin typeface="Arial" panose="020B0604020202020204" pitchFamily="34" charset="0"/>
                <a:cs typeface="Arial" panose="020B0604020202020204" pitchFamily="34" charset="0"/>
              </a:rPr>
              <a:t>that difference between “getting” women vs. “attracting” them, isn’t it?</a:t>
            </a:r>
          </a:p>
          <a:p>
            <a:endParaRPr lang="en-US" dirty="0">
              <a:latin typeface="Arial" panose="020B0604020202020204" pitchFamily="34" charset="0"/>
              <a:cs typeface="Arial" panose="020B0604020202020204" pitchFamily="34" charset="0"/>
            </a:endParaRPr>
          </a:p>
        </p:txBody>
      </p:sp>
      <p:pic>
        <p:nvPicPr>
          <p:cNvPr id="12290" name="Picture 2" descr="C:\1 X &amp; Y Communications\Masterclass For Men\Sept 2022 - Comedy Clinic\Images\laugh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22633"/>
            <a:ext cx="4581787"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61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4724400"/>
            <a:ext cx="8229600" cy="1143000"/>
          </a:xfrm>
        </p:spPr>
        <p:txBody>
          <a:bodyPr>
            <a:noAutofit/>
          </a:bodyPr>
          <a:lstStyle/>
          <a:p>
            <a:r>
              <a:rPr lang="en-US" sz="4000" dirty="0" smtClean="0">
                <a:solidFill>
                  <a:srgbClr val="142864"/>
                </a:solidFill>
                <a:latin typeface="Montserrat Semi Bold" pitchFamily="50" charset="0"/>
              </a:rPr>
              <a:t>NEXT, WE’LL KICK IT UP A NOTCH WITH HUMOR THAT TAKES YOU FROM PLATONIC TO SEXUAL…</a:t>
            </a:r>
            <a:endParaRPr lang="en-US" sz="4000" dirty="0">
              <a:solidFill>
                <a:srgbClr val="142864"/>
              </a:solidFill>
              <a:latin typeface="Montserrat Semi Bold" pitchFamily="50"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43085"/>
            <a:ext cx="5410200" cy="3604546"/>
          </a:xfrm>
          <a:prstGeom prst="rect">
            <a:avLst/>
          </a:prstGeom>
        </p:spPr>
      </p:pic>
    </p:spTree>
    <p:extLst>
      <p:ext uri="{BB962C8B-B14F-4D97-AF65-F5344CB8AC3E}">
        <p14:creationId xmlns:p14="http://schemas.microsoft.com/office/powerpoint/2010/main" val="337813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normAutofit fontScale="90000"/>
          </a:bodyPr>
          <a:lstStyle/>
          <a:p>
            <a:r>
              <a:rPr lang="en-US" sz="6000" dirty="0" smtClean="0">
                <a:solidFill>
                  <a:srgbClr val="142864"/>
                </a:solidFill>
                <a:latin typeface="Montserrat Semi Bold" pitchFamily="50" charset="0"/>
              </a:rPr>
              <a:t>…BUT IT’S TIME FOR OUR FIRST CONTEST…</a:t>
            </a:r>
            <a:r>
              <a:rPr lang="en-US" sz="6000" dirty="0">
                <a:solidFill>
                  <a:srgbClr val="142864"/>
                </a:solidFill>
                <a:latin typeface="Montserrat Semi Bold" pitchFamily="50" charset="0"/>
              </a:rPr>
              <a:t/>
            </a:r>
            <a:br>
              <a:rPr lang="en-US" sz="6000" dirty="0">
                <a:solidFill>
                  <a:srgbClr val="142864"/>
                </a:solidFill>
                <a:latin typeface="Montserrat Semi Bold" pitchFamily="50" charset="0"/>
              </a:rPr>
            </a:br>
            <a:r>
              <a:rPr lang="en-US" b="1" dirty="0" smtClean="0">
                <a:latin typeface="Arial" panose="020B0604020202020204" pitchFamily="34" charset="0"/>
                <a:cs typeface="Arial" panose="020B0604020202020204" pitchFamily="34" charset="0"/>
              </a:rPr>
              <a:t>…Think you can drop your comedy knowledge on us?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85800" y="4595018"/>
            <a:ext cx="8229600" cy="4525963"/>
          </a:xfrm>
        </p:spPr>
        <p:txBody>
          <a:bodyPr/>
          <a:lstStyle/>
          <a:p>
            <a:r>
              <a:rPr lang="en-US" dirty="0" smtClean="0">
                <a:latin typeface="Arial" panose="020B0604020202020204" pitchFamily="34" charset="0"/>
                <a:cs typeface="Arial" panose="020B0604020202020204" pitchFamily="34" charset="0"/>
              </a:rPr>
              <a:t>First to respond correctly gets a FREE copy of Invincible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4092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V="1">
            <a:off x="609600" y="1752600"/>
            <a:ext cx="7924800" cy="3001962"/>
          </a:xfrm>
        </p:spPr>
        <p:txBody>
          <a:bodyPr>
            <a:noAutofit/>
          </a:bodyPr>
          <a:lstStyle/>
          <a:p>
            <a:r>
              <a:rPr lang="en-US" sz="4800" b="1" dirty="0" smtClean="0">
                <a:latin typeface="Arial" panose="020B0604020202020204" pitchFamily="34" charset="0"/>
                <a:cs typeface="Arial" panose="020B0604020202020204" pitchFamily="34" charset="0"/>
              </a:rPr>
              <a:t>Name TWO comedians who have famously portrayed Inspector </a:t>
            </a:r>
            <a:r>
              <a:rPr lang="en-US" sz="4800" b="1" dirty="0" err="1" smtClean="0">
                <a:latin typeface="Arial" panose="020B0604020202020204" pitchFamily="34" charset="0"/>
                <a:cs typeface="Arial" panose="020B0604020202020204" pitchFamily="34" charset="0"/>
              </a:rPr>
              <a:t>Clouseau</a:t>
            </a:r>
            <a:r>
              <a:rPr lang="en-US" sz="4800" b="1" dirty="0" smtClean="0">
                <a:latin typeface="Arial" panose="020B0604020202020204" pitchFamily="34" charset="0"/>
                <a:cs typeface="Arial" panose="020B0604020202020204" pitchFamily="34" charset="0"/>
              </a:rPr>
              <a:t> in the </a:t>
            </a:r>
            <a:r>
              <a:rPr lang="en-US" sz="4800" b="1" i="1" dirty="0" smtClean="0">
                <a:latin typeface="Arial" panose="020B0604020202020204" pitchFamily="34" charset="0"/>
                <a:cs typeface="Arial" panose="020B0604020202020204" pitchFamily="34" charset="0"/>
              </a:rPr>
              <a:t>Pink Panther</a:t>
            </a:r>
            <a:r>
              <a:rPr lang="en-US" sz="4800" b="1" dirty="0" smtClean="0">
                <a:latin typeface="Arial" panose="020B0604020202020204" pitchFamily="34" charset="0"/>
                <a:cs typeface="Arial" panose="020B0604020202020204" pitchFamily="34" charset="0"/>
              </a:rPr>
              <a:t> movies</a:t>
            </a:r>
            <a:endParaRPr lang="en-US"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33119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724400"/>
            <a:ext cx="7772400" cy="1470025"/>
          </a:xfrm>
        </p:spPr>
        <p:txBody>
          <a:bodyPr>
            <a:noAutofit/>
          </a:bodyPr>
          <a:lstStyle/>
          <a:p>
            <a:r>
              <a:rPr lang="en-US" sz="6000" dirty="0" smtClean="0">
                <a:latin typeface="Montserrat Semi Bold" pitchFamily="50" charset="0"/>
              </a:rPr>
              <a:t>CHECK IN:  </a:t>
            </a:r>
            <a:r>
              <a:rPr lang="en-US" dirty="0" smtClean="0">
                <a:solidFill>
                  <a:srgbClr val="142864"/>
                </a:solidFill>
                <a:latin typeface="Montserrat Semi Bold" pitchFamily="50" charset="0"/>
              </a:rPr>
              <a:t>ARE WE HAVING FUN YET?</a:t>
            </a:r>
            <a:endParaRPr lang="en-US" dirty="0">
              <a:solidFill>
                <a:srgbClr val="142864"/>
              </a:solidFill>
              <a:latin typeface="Montserrat Semi Bold" pitchFamily="50"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381000"/>
            <a:ext cx="6934200" cy="4200144"/>
          </a:xfrm>
          <a:prstGeom prst="rect">
            <a:avLst/>
          </a:prstGeom>
        </p:spPr>
      </p:pic>
    </p:spTree>
    <p:extLst>
      <p:ext uri="{BB962C8B-B14F-4D97-AF65-F5344CB8AC3E}">
        <p14:creationId xmlns:p14="http://schemas.microsoft.com/office/powerpoint/2010/main" val="688971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sz="4000" dirty="0">
                <a:solidFill>
                  <a:srgbClr val="142864"/>
                </a:solidFill>
                <a:latin typeface="Montserrat Semi Bold" pitchFamily="50" charset="0"/>
              </a:rPr>
              <a:t>NEXT LEVEL:  HUMOR THAT TAKES YOU FROM PLATONIC TO SEXUAL</a:t>
            </a:r>
            <a:r>
              <a:rPr lang="en-US" dirty="0"/>
              <a:t/>
            </a:r>
            <a:br>
              <a:rPr lang="en-US" dirty="0"/>
            </a:br>
            <a:endParaRPr lang="en-US" dirty="0"/>
          </a:p>
        </p:txBody>
      </p:sp>
      <p:sp>
        <p:nvSpPr>
          <p:cNvPr id="3" name="Content Placeholder 2"/>
          <p:cNvSpPr>
            <a:spLocks noGrp="1"/>
          </p:cNvSpPr>
          <p:nvPr>
            <p:ph idx="1"/>
          </p:nvPr>
        </p:nvSpPr>
        <p:spPr>
          <a:xfrm>
            <a:off x="457200" y="1219200"/>
            <a:ext cx="8229600" cy="5486400"/>
          </a:xfrm>
        </p:spPr>
        <p:txBody>
          <a:bodyPr>
            <a:normAutofit fontScale="47500" lnSpcReduction="20000"/>
          </a:bodyPr>
          <a:lstStyle/>
          <a:p>
            <a:pPr marL="0" indent="0">
              <a:buNone/>
            </a:pPr>
            <a:endParaRPr lang="en-US" dirty="0"/>
          </a:p>
          <a:p>
            <a:r>
              <a:rPr lang="en-US" sz="4000" dirty="0">
                <a:latin typeface="Arial" panose="020B0604020202020204" pitchFamily="34" charset="0"/>
                <a:cs typeface="Arial" panose="020B0604020202020204" pitchFamily="34" charset="0"/>
              </a:rPr>
              <a:t>Teasing and banter as “benign wrongdoing</a:t>
            </a:r>
            <a:r>
              <a:rPr lang="en-US" sz="4000" dirty="0" smtClean="0">
                <a:latin typeface="Arial" panose="020B0604020202020204" pitchFamily="34" charset="0"/>
                <a:cs typeface="Arial" panose="020B0604020202020204" pitchFamily="34" charset="0"/>
              </a:rPr>
              <a:t>”: </a:t>
            </a:r>
            <a:r>
              <a:rPr lang="en-US" sz="4000" dirty="0">
                <a:latin typeface="Arial" panose="020B0604020202020204" pitchFamily="34" charset="0"/>
                <a:cs typeface="Arial" panose="020B0604020202020204" pitchFamily="34" charset="0"/>
              </a:rPr>
              <a:t>This was brought up in the study I talked about earlier, but the phrase is attributed to behavioral scientist Peter McGraw of U. of Col. Boulder (</a:t>
            </a:r>
            <a:r>
              <a:rPr lang="en-US" sz="4000" dirty="0" smtClean="0">
                <a:latin typeface="Arial" panose="020B0604020202020204" pitchFamily="34" charset="0"/>
                <a:cs typeface="Arial" panose="020B0604020202020204" pitchFamily="34" charset="0"/>
              </a:rPr>
              <a:t>ep. </a:t>
            </a:r>
            <a:r>
              <a:rPr lang="en-US" sz="4000" dirty="0">
                <a:latin typeface="Arial" panose="020B0604020202020204" pitchFamily="34" charset="0"/>
                <a:cs typeface="Arial" panose="020B0604020202020204" pitchFamily="34" charset="0"/>
              </a:rPr>
              <a:t>238</a:t>
            </a:r>
            <a:r>
              <a:rPr lang="en-US" sz="4000" dirty="0" smtClean="0">
                <a:latin typeface="Arial" panose="020B0604020202020204" pitchFamily="34"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Benign wrongdoing </a:t>
            </a:r>
            <a:r>
              <a:rPr lang="en-US" sz="4000" dirty="0" smtClean="0">
                <a:latin typeface="Arial" panose="020B0604020202020204" pitchFamily="34" charset="0"/>
                <a:cs typeface="Arial" panose="020B0604020202020204" pitchFamily="34" charset="0"/>
              </a:rPr>
              <a:t>makes her laugh, but is all the more magic and leads </a:t>
            </a:r>
            <a:r>
              <a:rPr lang="en-US" sz="4000" dirty="0">
                <a:latin typeface="Arial" panose="020B0604020202020204" pitchFamily="34" charset="0"/>
                <a:cs typeface="Arial" panose="020B0604020202020204" pitchFamily="34" charset="0"/>
              </a:rPr>
              <a:t>to great </a:t>
            </a:r>
            <a:r>
              <a:rPr lang="en-US" sz="4000" dirty="0" smtClean="0">
                <a:latin typeface="Arial" panose="020B0604020202020204" pitchFamily="34" charset="0"/>
                <a:cs typeface="Arial" panose="020B0604020202020204" pitchFamily="34" charset="0"/>
              </a:rPr>
              <a:t>flirting </a:t>
            </a:r>
            <a:r>
              <a:rPr lang="en-US" sz="4000" dirty="0">
                <a:latin typeface="Arial" panose="020B0604020202020204" pitchFamily="34" charset="0"/>
                <a:cs typeface="Arial" panose="020B0604020202020204" pitchFamily="34" charset="0"/>
              </a:rPr>
              <a:t>because naughtiness is next to </a:t>
            </a:r>
            <a:r>
              <a:rPr lang="en-US" sz="4000" dirty="0" smtClean="0">
                <a:latin typeface="Arial" panose="020B0604020202020204" pitchFamily="34" charset="0"/>
                <a:cs typeface="Arial" panose="020B0604020202020204" pitchFamily="34" charset="0"/>
              </a:rPr>
              <a:t>horniness.</a:t>
            </a:r>
          </a:p>
          <a:p>
            <a:r>
              <a:rPr lang="en-US" sz="4000" dirty="0" smtClean="0">
                <a:latin typeface="Arial" panose="020B0604020202020204" pitchFamily="34" charset="0"/>
                <a:cs typeface="Arial" panose="020B0604020202020204" pitchFamily="34" charset="0"/>
              </a:rPr>
              <a:t>Funny flirtation should start </a:t>
            </a:r>
            <a:r>
              <a:rPr lang="en-US" sz="4000" dirty="0">
                <a:latin typeface="Arial" panose="020B0604020202020204" pitchFamily="34" charset="0"/>
                <a:cs typeface="Arial" panose="020B0604020202020204" pitchFamily="34" charset="0"/>
              </a:rPr>
              <a:t>with the innocuous to get her laughing, </a:t>
            </a:r>
            <a:r>
              <a:rPr lang="en-US" sz="4000" i="1" dirty="0">
                <a:latin typeface="Arial" panose="020B0604020202020204" pitchFamily="34" charset="0"/>
                <a:cs typeface="Arial" panose="020B0604020202020204" pitchFamily="34" charset="0"/>
              </a:rPr>
              <a:t>then</a:t>
            </a:r>
            <a:r>
              <a:rPr lang="en-US" sz="4000" dirty="0">
                <a:latin typeface="Arial" panose="020B0604020202020204" pitchFamily="34" charset="0"/>
                <a:cs typeface="Arial" panose="020B0604020202020204" pitchFamily="34" charset="0"/>
              </a:rPr>
              <a:t> DIAL IT UP with naughtiness or sexual </a:t>
            </a:r>
            <a:r>
              <a:rPr lang="en-US" sz="4000" dirty="0" smtClean="0">
                <a:latin typeface="Arial" panose="020B0604020202020204" pitchFamily="34" charset="0"/>
                <a:cs typeface="Arial" panose="020B0604020202020204" pitchFamily="34" charset="0"/>
              </a:rPr>
              <a:t>innuendo/references. If she keeps laughing, it’s ON:</a:t>
            </a:r>
          </a:p>
          <a:p>
            <a:pPr lvl="1"/>
            <a:r>
              <a:rPr lang="en-US" sz="4000" dirty="0" smtClean="0">
                <a:latin typeface="Arial" panose="020B0604020202020204" pitchFamily="34" charset="0"/>
                <a:cs typeface="Arial" panose="020B0604020202020204" pitchFamily="34" charset="0"/>
              </a:rPr>
              <a:t>“You’d </a:t>
            </a:r>
            <a:r>
              <a:rPr lang="en-US" sz="4000" dirty="0">
                <a:latin typeface="Arial" panose="020B0604020202020204" pitchFamily="34" charset="0"/>
                <a:cs typeface="Arial" panose="020B0604020202020204" pitchFamily="34" charset="0"/>
              </a:rPr>
              <a:t>like that, wouldn’t </a:t>
            </a:r>
            <a:r>
              <a:rPr lang="en-US" sz="4000" dirty="0" smtClean="0">
                <a:latin typeface="Arial" panose="020B0604020202020204" pitchFamily="34" charset="0"/>
                <a:cs typeface="Arial" panose="020B0604020202020204" pitchFamily="34" charset="0"/>
              </a:rPr>
              <a:t>you?”</a:t>
            </a:r>
          </a:p>
          <a:p>
            <a:pPr lvl="1"/>
            <a:r>
              <a:rPr lang="en-US" sz="4000" dirty="0" smtClean="0">
                <a:latin typeface="Arial" panose="020B0604020202020204" pitchFamily="34" charset="0"/>
                <a:cs typeface="Arial" panose="020B0604020202020204" pitchFamily="34" charset="0"/>
              </a:rPr>
              <a:t>“That’s </a:t>
            </a:r>
            <a:r>
              <a:rPr lang="en-US" sz="4000" dirty="0">
                <a:latin typeface="Arial" panose="020B0604020202020204" pitchFamily="34" charset="0"/>
                <a:cs typeface="Arial" panose="020B0604020202020204" pitchFamily="34" charset="0"/>
              </a:rPr>
              <a:t>what SHE </a:t>
            </a:r>
            <a:r>
              <a:rPr lang="en-US" sz="4000" dirty="0" smtClean="0">
                <a:latin typeface="Arial" panose="020B0604020202020204" pitchFamily="34" charset="0"/>
                <a:cs typeface="Arial" panose="020B0604020202020204" pitchFamily="34" charset="0"/>
              </a:rPr>
              <a:t>said!”</a:t>
            </a:r>
          </a:p>
          <a:p>
            <a:pPr lvl="1"/>
            <a:r>
              <a:rPr lang="en-US" sz="4000" dirty="0" smtClean="0">
                <a:latin typeface="Arial" panose="020B0604020202020204" pitchFamily="34" charset="0"/>
                <a:cs typeface="Arial" panose="020B0604020202020204" pitchFamily="34" charset="0"/>
              </a:rPr>
              <a:t>“That’s </a:t>
            </a:r>
            <a:r>
              <a:rPr lang="en-US" sz="4000" dirty="0">
                <a:latin typeface="Arial" panose="020B0604020202020204" pitchFamily="34" charset="0"/>
                <a:cs typeface="Arial" panose="020B0604020202020204" pitchFamily="34" charset="0"/>
              </a:rPr>
              <a:t>bad…I bet you’re </a:t>
            </a:r>
            <a:r>
              <a:rPr lang="en-US" sz="4000" dirty="0" smtClean="0">
                <a:latin typeface="Arial" panose="020B0604020202020204" pitchFamily="34" charset="0"/>
                <a:cs typeface="Arial" panose="020B0604020202020204" pitchFamily="34" charset="0"/>
              </a:rPr>
              <a:t>TROUBLE!”</a:t>
            </a:r>
          </a:p>
          <a:p>
            <a:pPr lvl="1"/>
            <a:r>
              <a:rPr lang="en-US" sz="4000" dirty="0" smtClean="0">
                <a:latin typeface="Arial" panose="020B0604020202020204" pitchFamily="34" charset="0"/>
                <a:cs typeface="Arial" panose="020B0604020202020204" pitchFamily="34" charset="0"/>
              </a:rPr>
              <a:t>When </a:t>
            </a:r>
            <a:r>
              <a:rPr lang="en-US" sz="4000" dirty="0">
                <a:latin typeface="Arial" panose="020B0604020202020204" pitchFamily="34" charset="0"/>
                <a:cs typeface="Arial" panose="020B0604020202020204" pitchFamily="34" charset="0"/>
              </a:rPr>
              <a:t>she excuses herself to the </a:t>
            </a:r>
            <a:r>
              <a:rPr lang="en-US" sz="4000" dirty="0" smtClean="0">
                <a:latin typeface="Arial" panose="020B0604020202020204" pitchFamily="34" charset="0"/>
                <a:cs typeface="Arial" panose="020B0604020202020204" pitchFamily="34" charset="0"/>
              </a:rPr>
              <a:t>bathroom: “I </a:t>
            </a:r>
            <a:r>
              <a:rPr lang="en-US" sz="4000" dirty="0">
                <a:latin typeface="Arial" panose="020B0604020202020204" pitchFamily="34" charset="0"/>
                <a:cs typeface="Arial" panose="020B0604020202020204" pitchFamily="34" charset="0"/>
              </a:rPr>
              <a:t>don’t know if I  trust what you’re going to do behind closed doors</a:t>
            </a:r>
            <a:r>
              <a:rPr lang="en-US" sz="4000" dirty="0" smtClean="0">
                <a:latin typeface="Arial" panose="020B0604020202020204" pitchFamily="34" charset="0"/>
                <a:cs typeface="Arial" panose="020B0604020202020204" pitchFamily="34" charset="0"/>
              </a:rPr>
              <a:t>!” </a:t>
            </a:r>
          </a:p>
          <a:p>
            <a:pPr lvl="1"/>
            <a:r>
              <a:rPr lang="en-US" sz="4000" dirty="0" smtClean="0">
                <a:latin typeface="Arial" panose="020B0604020202020204" pitchFamily="34" charset="0"/>
                <a:cs typeface="Arial" panose="020B0604020202020204" pitchFamily="34" charset="0"/>
              </a:rPr>
              <a:t>Importantly, a LOT of men put the cart before the horse here.</a:t>
            </a:r>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Related to this are “whispered secrets” between only you and one other </a:t>
            </a:r>
            <a:r>
              <a:rPr lang="en-US" sz="4000" dirty="0" smtClean="0">
                <a:latin typeface="Arial" panose="020B0604020202020204" pitchFamily="34" charset="0"/>
                <a:cs typeface="Arial" panose="020B0604020202020204" pitchFamily="34" charset="0"/>
              </a:rPr>
              <a:t>woman</a:t>
            </a:r>
            <a:endParaRPr lang="en-US" sz="4000" dirty="0">
              <a:latin typeface="Arial" panose="020B0604020202020204" pitchFamily="34" charset="0"/>
              <a:cs typeface="Arial" panose="020B0604020202020204" pitchFamily="34" charset="0"/>
            </a:endParaRPr>
          </a:p>
          <a:p>
            <a:r>
              <a:rPr lang="en-US" sz="4000" dirty="0" smtClean="0">
                <a:latin typeface="Arial" panose="020B0604020202020204" pitchFamily="34" charset="0"/>
                <a:cs typeface="Arial" panose="020B0604020202020204" pitchFamily="34" charset="0"/>
              </a:rPr>
              <a:t>Truth </a:t>
            </a:r>
            <a:r>
              <a:rPr lang="en-US" sz="4000" dirty="0">
                <a:latin typeface="Arial" panose="020B0604020202020204" pitchFamily="34" charset="0"/>
                <a:cs typeface="Arial" panose="020B0604020202020204" pitchFamily="34" charset="0"/>
              </a:rPr>
              <a:t>or dare games are </a:t>
            </a:r>
            <a:r>
              <a:rPr lang="en-US" sz="4000" dirty="0" smtClean="0">
                <a:latin typeface="Arial" panose="020B0604020202020204" pitchFamily="34" charset="0"/>
                <a:cs typeface="Arial" panose="020B0604020202020204" pitchFamily="34" charset="0"/>
              </a:rPr>
              <a:t>invariably naughty, and can be spontaneous during flirtatious conversation. </a:t>
            </a:r>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Any whimsical fantasies AT ALL will make her laugh.</a:t>
            </a:r>
          </a:p>
          <a:p>
            <a:endParaRPr lang="en-US" sz="3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96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534400" cy="838200"/>
          </a:xfrm>
        </p:spPr>
        <p:txBody>
          <a:bodyPr>
            <a:normAutofit/>
          </a:bodyPr>
          <a:lstStyle/>
          <a:p>
            <a:r>
              <a:rPr lang="en-US" sz="2200" dirty="0" smtClean="0">
                <a:solidFill>
                  <a:srgbClr val="142864"/>
                </a:solidFill>
                <a:latin typeface="Montserrat Semi Bold" pitchFamily="50" charset="0"/>
              </a:rPr>
              <a:t>WHAT TO DO WHEN YOUR HUMOR IS CLEARLY WORKING</a:t>
            </a:r>
            <a:r>
              <a:rPr lang="en-US" dirty="0" smtClean="0"/>
              <a:t/>
            </a:r>
            <a:br>
              <a:rPr lang="en-US" dirty="0" smtClean="0"/>
            </a:br>
            <a:r>
              <a:rPr lang="en-US" sz="1800" b="1" dirty="0" smtClean="0">
                <a:latin typeface="Arial" panose="020B0604020202020204" pitchFamily="34" charset="0"/>
                <a:cs typeface="Arial" panose="020B0604020202020204" pitchFamily="34" charset="0"/>
              </a:rPr>
              <a:t>Bring the house down, then take her home with you.</a:t>
            </a:r>
            <a:endParaRPr lang="en-US" sz="1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657600" y="1066800"/>
            <a:ext cx="5410200" cy="5638800"/>
          </a:xfrm>
        </p:spPr>
        <p:txBody>
          <a:bodyPr>
            <a:normAutofit/>
          </a:bodyPr>
          <a:lstStyle/>
          <a:p>
            <a:r>
              <a:rPr lang="en-US" sz="1300" dirty="0" smtClean="0">
                <a:latin typeface="Arial" panose="020B0604020202020204" pitchFamily="34" charset="0"/>
                <a:cs typeface="Arial" panose="020B0604020202020204" pitchFamily="34" charset="0"/>
              </a:rPr>
              <a:t>First, stay patient. If and when she’s laughing in a fun way, keep doing what you’re doing for a bit.</a:t>
            </a:r>
          </a:p>
          <a:p>
            <a:r>
              <a:rPr lang="en-US" sz="1300" dirty="0" smtClean="0">
                <a:latin typeface="Arial" panose="020B0604020202020204" pitchFamily="34" charset="0"/>
                <a:cs typeface="Arial" panose="020B0604020202020204" pitchFamily="34" charset="0"/>
              </a:rPr>
              <a:t>Listen to what she says, and watch what she does.</a:t>
            </a:r>
          </a:p>
          <a:p>
            <a:pPr lvl="1"/>
            <a:r>
              <a:rPr lang="en-US" sz="1300" dirty="0" smtClean="0">
                <a:latin typeface="Arial" panose="020B0604020202020204" pitchFamily="34" charset="0"/>
                <a:cs typeface="Arial" panose="020B0604020202020204" pitchFamily="34" charset="0"/>
              </a:rPr>
              <a:t>This is where she starts complimenting you--often with wonderment--or tells you how she’s feeling toward you.</a:t>
            </a:r>
          </a:p>
          <a:p>
            <a:pPr lvl="1"/>
            <a:r>
              <a:rPr lang="en-US" sz="1300" dirty="0" smtClean="0">
                <a:latin typeface="Arial" panose="020B0604020202020204" pitchFamily="34" charset="0"/>
                <a:cs typeface="Arial" panose="020B0604020202020204" pitchFamily="34" charset="0"/>
              </a:rPr>
              <a:t>Watch for open, flirtatious, or even sexual body language.</a:t>
            </a:r>
          </a:p>
          <a:p>
            <a:pPr lvl="1"/>
            <a:r>
              <a:rPr lang="en-US" sz="1300" dirty="0" smtClean="0">
                <a:latin typeface="Arial" panose="020B0604020202020204" pitchFamily="34" charset="0"/>
                <a:cs typeface="Arial" panose="020B0604020202020204" pitchFamily="34" charset="0"/>
              </a:rPr>
              <a:t>If you think you hear a sexual hint, you’re probably right.</a:t>
            </a:r>
          </a:p>
          <a:p>
            <a:r>
              <a:rPr lang="en-US" sz="1300" dirty="0" smtClean="0">
                <a:latin typeface="Arial" panose="020B0604020202020204" pitchFamily="34" charset="0"/>
                <a:cs typeface="Arial" panose="020B0604020202020204" pitchFamily="34" charset="0"/>
              </a:rPr>
              <a:t>This is when you can announce your interest and intentions with near immunity.</a:t>
            </a:r>
          </a:p>
          <a:p>
            <a:pPr lvl="1"/>
            <a:r>
              <a:rPr lang="en-US" sz="1300" dirty="0" smtClean="0">
                <a:latin typeface="Arial" panose="020B0604020202020204" pitchFamily="34" charset="0"/>
                <a:cs typeface="Arial" panose="020B0604020202020204" pitchFamily="34" charset="0"/>
              </a:rPr>
              <a:t>Trust she is feeling all the right emotions</a:t>
            </a:r>
          </a:p>
          <a:p>
            <a:pPr lvl="1"/>
            <a:r>
              <a:rPr lang="en-US" sz="1300" dirty="0" smtClean="0">
                <a:latin typeface="Arial" panose="020B0604020202020204" pitchFamily="34" charset="0"/>
                <a:cs typeface="Arial" panose="020B0604020202020204" pitchFamily="34" charset="0"/>
              </a:rPr>
              <a:t>Get acquainted with the “Punctuation Effect”, and use it.</a:t>
            </a:r>
          </a:p>
          <a:p>
            <a:pPr lvl="1"/>
            <a:r>
              <a:rPr lang="en-US" sz="1300" dirty="0" smtClean="0">
                <a:latin typeface="Arial" panose="020B0604020202020204" pitchFamily="34" charset="0"/>
                <a:cs typeface="Arial" panose="020B0604020202020204" pitchFamily="34" charset="0"/>
              </a:rPr>
              <a:t>Tone down to semi-serious, but not dead-serious. Make sure you’re both still in the “glow” of the humor.</a:t>
            </a:r>
          </a:p>
          <a:p>
            <a:pPr lvl="1"/>
            <a:r>
              <a:rPr lang="en-US" sz="1300" dirty="0" smtClean="0">
                <a:latin typeface="Arial" panose="020B0604020202020204" pitchFamily="34" charset="0"/>
                <a:cs typeface="Arial" panose="020B0604020202020204" pitchFamily="34" charset="0"/>
              </a:rPr>
              <a:t>If you haven’t asked her out yet, say, “I like you. We should go out on [specific day].”</a:t>
            </a:r>
          </a:p>
          <a:p>
            <a:pPr lvl="1"/>
            <a:r>
              <a:rPr lang="en-US" sz="1300" dirty="0" smtClean="0">
                <a:latin typeface="Arial" panose="020B0604020202020204" pitchFamily="34" charset="0"/>
                <a:cs typeface="Arial" panose="020B0604020202020204" pitchFamily="34" charset="0"/>
              </a:rPr>
              <a:t>If already out on a date, say, “You know what?...I think you’re incredibly sexy.”  </a:t>
            </a:r>
          </a:p>
          <a:p>
            <a:pPr lvl="2"/>
            <a:r>
              <a:rPr lang="en-US" sz="1300" dirty="0" smtClean="0">
                <a:latin typeface="Arial" panose="020B0604020202020204" pitchFamily="34" charset="0"/>
                <a:cs typeface="Arial" panose="020B0604020202020204" pitchFamily="34" charset="0"/>
              </a:rPr>
              <a:t>Then WAIT for her to respond.</a:t>
            </a:r>
          </a:p>
          <a:p>
            <a:pPr lvl="2"/>
            <a:r>
              <a:rPr lang="en-US" sz="1300" dirty="0" smtClean="0">
                <a:latin typeface="Arial" panose="020B0604020202020204" pitchFamily="34" charset="0"/>
                <a:cs typeface="Arial" panose="020B0604020202020204" pitchFamily="34" charset="0"/>
              </a:rPr>
              <a:t>A positive answer means you should suggest leaving for a place that’s more comfortable. </a:t>
            </a:r>
          </a:p>
          <a:p>
            <a:pPr lvl="2"/>
            <a:r>
              <a:rPr lang="en-US" sz="1300" dirty="0" smtClean="0">
                <a:latin typeface="Arial" panose="020B0604020202020204" pitchFamily="34" charset="0"/>
                <a:cs typeface="Arial" panose="020B0604020202020204" pitchFamily="34" charset="0"/>
              </a:rPr>
              <a:t>If you’re already in an appropriate place for it, it’s time to kiss her.</a:t>
            </a:r>
          </a:p>
          <a:p>
            <a:r>
              <a:rPr lang="en-US" sz="1300" dirty="0" smtClean="0">
                <a:latin typeface="Arial" panose="020B0604020202020204" pitchFamily="34" charset="0"/>
                <a:cs typeface="Arial" panose="020B0604020202020204" pitchFamily="34" charset="0"/>
              </a:rPr>
              <a:t>Don’t worry if this doesn’t flow predictably, as long as the pattern is there. The mood may go back and forth a bit.</a:t>
            </a:r>
          </a:p>
          <a:p>
            <a:pPr marL="0" indent="0" algn="ctr">
              <a:buNone/>
            </a:pPr>
            <a:r>
              <a:rPr lang="en-US" sz="1200" dirty="0" smtClean="0">
                <a:solidFill>
                  <a:srgbClr val="142864"/>
                </a:solidFill>
                <a:latin typeface="Montserrat Semi Bold" pitchFamily="50" charset="0"/>
                <a:cs typeface="Arial" panose="020B0604020202020204" pitchFamily="34" charset="0"/>
              </a:rPr>
              <a:t>EXAMPLE:</a:t>
            </a:r>
            <a:r>
              <a:rPr lang="en-US" sz="1200" dirty="0" smtClean="0">
                <a:latin typeface="Montserrat Semi Bold" pitchFamily="50" charset="0"/>
                <a:cs typeface="Arial" panose="020B0604020202020204" pitchFamily="34" charset="0"/>
              </a:rPr>
              <a:t> </a:t>
            </a:r>
            <a:r>
              <a:rPr lang="en-US" sz="1200" dirty="0" smtClean="0">
                <a:latin typeface="Arial" panose="020B0604020202020204" pitchFamily="34" charset="0"/>
                <a:cs typeface="Arial" panose="020B0604020202020204" pitchFamily="34" charset="0"/>
                <a:hlinkClick r:id="rId2"/>
              </a:rPr>
              <a:t>https</a:t>
            </a:r>
            <a:r>
              <a:rPr lang="en-US" sz="1200" dirty="0">
                <a:latin typeface="Arial" panose="020B0604020202020204" pitchFamily="34" charset="0"/>
                <a:cs typeface="Arial" panose="020B0604020202020204" pitchFamily="34" charset="0"/>
                <a:hlinkClick r:id="rId2"/>
              </a:rPr>
              <a:t>://</a:t>
            </a:r>
            <a:r>
              <a:rPr lang="en-US" sz="1200" dirty="0" smtClean="0">
                <a:latin typeface="Arial" panose="020B0604020202020204" pitchFamily="34" charset="0"/>
                <a:cs typeface="Arial" panose="020B0604020202020204" pitchFamily="34" charset="0"/>
                <a:hlinkClick r:id="rId2"/>
              </a:rPr>
              <a:t>www.youtube.com/watch?v=QYTPpPfhmj0</a:t>
            </a:r>
            <a:r>
              <a:rPr lang="en-US" sz="1200" dirty="0" smtClean="0">
                <a:latin typeface="Arial" panose="020B0604020202020204" pitchFamily="34" charset="0"/>
                <a:cs typeface="Arial" panose="020B0604020202020204" pitchFamily="34" charset="0"/>
              </a:rPr>
              <a:t> </a:t>
            </a:r>
          </a:p>
        </p:txBody>
      </p:sp>
      <p:pic>
        <p:nvPicPr>
          <p:cNvPr id="1026" name="Picture 2" descr="C:\1 X &amp; Y Communications\Masterclass For Men\Images\Depositphotos_23865119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3352800" cy="442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035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dirty="0" smtClean="0">
                <a:solidFill>
                  <a:srgbClr val="142864"/>
                </a:solidFill>
                <a:latin typeface="Montserrat Semi Bold" pitchFamily="50" charset="0"/>
              </a:rPr>
              <a:t>I’D BE REMISS IF WE DIDN’T TALK ABOUT TICKLING</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1447800"/>
            <a:ext cx="8229600" cy="5181600"/>
          </a:xfrm>
        </p:spPr>
        <p:txBody>
          <a:bodyPr>
            <a:normAutofit fontScale="55000" lnSpcReduction="20000"/>
          </a:bodyPr>
          <a:lstStyle/>
          <a:p>
            <a:pPr marL="0" indent="0">
              <a:buNone/>
            </a:pPr>
            <a:endParaRPr lang="en-US" dirty="0" smtClean="0"/>
          </a:p>
          <a:p>
            <a:r>
              <a:rPr lang="en-US" sz="4400" dirty="0" smtClean="0">
                <a:latin typeface="Arial" panose="020B0604020202020204" pitchFamily="34" charset="0"/>
                <a:cs typeface="Arial" panose="020B0604020202020204" pitchFamily="34" charset="0"/>
              </a:rPr>
              <a:t>The science behind why we laugh when tickled is both weird and </a:t>
            </a:r>
            <a:r>
              <a:rPr lang="en-US" sz="4400" dirty="0">
                <a:latin typeface="Arial" panose="020B0604020202020204" pitchFamily="34" charset="0"/>
                <a:cs typeface="Arial" panose="020B0604020202020204" pitchFamily="34" charset="0"/>
              </a:rPr>
              <a:t>nebulous: </a:t>
            </a:r>
            <a:r>
              <a:rPr lang="en-US" sz="4400" dirty="0">
                <a:latin typeface="Arial" panose="020B0604020202020204" pitchFamily="34" charset="0"/>
                <a:cs typeface="Arial" panose="020B0604020202020204" pitchFamily="34" charset="0"/>
                <a:hlinkClick r:id="rId2"/>
              </a:rPr>
              <a:t>https://</a:t>
            </a:r>
            <a:r>
              <a:rPr lang="en-US" sz="4400" dirty="0" smtClean="0">
                <a:latin typeface="Arial" panose="020B0604020202020204" pitchFamily="34" charset="0"/>
                <a:cs typeface="Arial" panose="020B0604020202020204" pitchFamily="34" charset="0"/>
                <a:hlinkClick r:id="rId2"/>
              </a:rPr>
              <a:t>www.bbc.com/future/article/20140131-why-do-we-laugh-when-tickled</a:t>
            </a:r>
            <a:endParaRPr lang="en-US" sz="4400" dirty="0" smtClean="0">
              <a:latin typeface="Arial" panose="020B0604020202020204" pitchFamily="34" charset="0"/>
              <a:cs typeface="Arial" panose="020B0604020202020204" pitchFamily="34" charset="0"/>
            </a:endParaRPr>
          </a:p>
          <a:p>
            <a:r>
              <a:rPr lang="en-US" sz="4400" dirty="0" smtClean="0">
                <a:latin typeface="Arial" panose="020B0604020202020204" pitchFamily="34" charset="0"/>
                <a:cs typeface="Arial" panose="020B0604020202020204" pitchFamily="34" charset="0"/>
              </a:rPr>
              <a:t>But then again, it’s still laughing after all…and women are usually ticklish.</a:t>
            </a:r>
          </a:p>
          <a:p>
            <a:r>
              <a:rPr lang="en-US" sz="4400" dirty="0" smtClean="0">
                <a:latin typeface="Arial" panose="020B0604020202020204" pitchFamily="34" charset="0"/>
                <a:cs typeface="Arial" panose="020B0604020202020204" pitchFamily="34" charset="0"/>
              </a:rPr>
              <a:t>It’s true you can’t go around violating women’s space with tickles.</a:t>
            </a:r>
          </a:p>
          <a:p>
            <a:r>
              <a:rPr lang="en-US" sz="4400" dirty="0">
                <a:latin typeface="Arial" panose="020B0604020202020204" pitchFamily="34" charset="0"/>
                <a:cs typeface="Arial" panose="020B0604020202020204" pitchFamily="34" charset="0"/>
              </a:rPr>
              <a:t>Turn consensual physical contact early on into tickling…e.g. “massaging your date</a:t>
            </a:r>
            <a:r>
              <a:rPr lang="en-US" sz="4400" dirty="0" smtClean="0">
                <a:latin typeface="Arial" panose="020B0604020202020204" pitchFamily="34" charset="0"/>
                <a:cs typeface="Arial" panose="020B0604020202020204" pitchFamily="34" charset="0"/>
              </a:rPr>
              <a:t>”. It’s guaranteed to get frisky from there.</a:t>
            </a:r>
            <a:endParaRPr lang="en-US" sz="4400" dirty="0">
              <a:latin typeface="Arial" panose="020B0604020202020204" pitchFamily="34" charset="0"/>
              <a:cs typeface="Arial" panose="020B0604020202020204" pitchFamily="34" charset="0"/>
            </a:endParaRPr>
          </a:p>
          <a:p>
            <a:pPr marL="0" indent="0">
              <a:buNone/>
            </a:pPr>
            <a:endParaRPr lang="en-US" sz="4400" dirty="0" smtClean="0">
              <a:latin typeface="Arial" panose="020B0604020202020204" pitchFamily="34" charset="0"/>
              <a:cs typeface="Arial" panose="020B0604020202020204" pitchFamily="34" charset="0"/>
            </a:endParaRPr>
          </a:p>
          <a:p>
            <a:pPr marL="0" indent="0" algn="ctr">
              <a:buNone/>
            </a:pPr>
            <a:r>
              <a:rPr lang="en-US" sz="4400" b="1" dirty="0" smtClean="0">
                <a:solidFill>
                  <a:srgbClr val="142864"/>
                </a:solidFill>
                <a:latin typeface="Arial" panose="020B0604020202020204" pitchFamily="34" charset="0"/>
                <a:cs typeface="Arial" panose="020B0604020202020204" pitchFamily="34" charset="0"/>
              </a:rPr>
              <a:t>WHAT ABOUT DURING SEX? </a:t>
            </a:r>
            <a:r>
              <a:rPr lang="en-US" sz="4400" dirty="0" smtClean="0">
                <a:latin typeface="Arial" panose="020B0604020202020204" pitchFamily="34" charset="0"/>
                <a:cs typeface="Arial" panose="020B0604020202020204" pitchFamily="34" charset="0"/>
              </a:rPr>
              <a:t>Porn </a:t>
            </a:r>
            <a:r>
              <a:rPr lang="en-US" sz="4400" dirty="0">
                <a:latin typeface="Arial" panose="020B0604020202020204" pitchFamily="34" charset="0"/>
                <a:cs typeface="Arial" panose="020B0604020202020204" pitchFamily="34" charset="0"/>
              </a:rPr>
              <a:t>will never teach you </a:t>
            </a:r>
            <a:r>
              <a:rPr lang="en-US" sz="4400" dirty="0" smtClean="0">
                <a:latin typeface="Arial" panose="020B0604020202020204" pitchFamily="34" charset="0"/>
                <a:cs typeface="Arial" panose="020B0604020202020204" pitchFamily="34" charset="0"/>
              </a:rPr>
              <a:t>this, but </a:t>
            </a:r>
            <a:r>
              <a:rPr lang="en-US" sz="4400" dirty="0">
                <a:latin typeface="Arial" panose="020B0604020202020204" pitchFamily="34" charset="0"/>
                <a:cs typeface="Arial" panose="020B0604020202020204" pitchFamily="34" charset="0"/>
              </a:rPr>
              <a:t>laughing during sex makes for BETTER SEX. </a:t>
            </a:r>
            <a:r>
              <a:rPr lang="en-US" sz="4400" dirty="0" smtClean="0">
                <a:latin typeface="Arial" panose="020B0604020202020204" pitchFamily="34" charset="0"/>
                <a:cs typeface="Arial" panose="020B0604020202020204" pitchFamily="34" charset="0"/>
              </a:rPr>
              <a:t> Joke, be naughty and yes…tickle </a:t>
            </a:r>
            <a:r>
              <a:rPr lang="en-US" sz="4400" dirty="0">
                <a:latin typeface="Arial" panose="020B0604020202020204" pitchFamily="34" charset="0"/>
                <a:cs typeface="Arial" panose="020B0604020202020204" pitchFamily="34" charset="0"/>
              </a:rPr>
              <a:t>her in </a:t>
            </a:r>
            <a:r>
              <a:rPr lang="en-US" sz="4400" dirty="0" smtClean="0">
                <a:latin typeface="Arial" panose="020B0604020202020204" pitchFamily="34" charset="0"/>
                <a:cs typeface="Arial" panose="020B0604020202020204" pitchFamily="34" charset="0"/>
              </a:rPr>
              <a:t>bed.</a:t>
            </a:r>
            <a:endParaRPr lang="en-US" sz="4400" dirty="0">
              <a:latin typeface="Arial" panose="020B0604020202020204" pitchFamily="34" charset="0"/>
              <a:cs typeface="Arial" panose="020B0604020202020204" pitchFamily="34" charset="0"/>
            </a:endParaRPr>
          </a:p>
          <a:p>
            <a:pPr marL="0" indent="0">
              <a:buNone/>
            </a:pPr>
            <a:endParaRPr lang="en-US" dirty="0"/>
          </a:p>
          <a:p>
            <a:endParaRPr lang="en-US" dirty="0" smtClean="0"/>
          </a:p>
          <a:p>
            <a:endParaRPr lang="en-US" dirty="0"/>
          </a:p>
        </p:txBody>
      </p:sp>
    </p:spTree>
    <p:extLst>
      <p:ext uri="{BB962C8B-B14F-4D97-AF65-F5344CB8AC3E}">
        <p14:creationId xmlns:p14="http://schemas.microsoft.com/office/powerpoint/2010/main" val="4230159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0"/>
            <a:ext cx="8229600" cy="1143000"/>
          </a:xfrm>
        </p:spPr>
        <p:txBody>
          <a:bodyPr>
            <a:noAutofit/>
          </a:bodyPr>
          <a:lstStyle/>
          <a:p>
            <a:r>
              <a:rPr lang="en-US" sz="3200" dirty="0" smtClean="0">
                <a:solidFill>
                  <a:srgbClr val="142864"/>
                </a:solidFill>
                <a:latin typeface="Montserrat Semi Bold" pitchFamily="50" charset="0"/>
              </a:rPr>
              <a:t>WAYS TO MASTER HUMOR WITHOUT ACTUALLY TELLING JOKES</a:t>
            </a:r>
            <a:endParaRPr lang="en-US" sz="3200" dirty="0">
              <a:solidFill>
                <a:srgbClr val="142864"/>
              </a:solidFill>
              <a:latin typeface="Montserrat Semi Bold" pitchFamily="50" charset="0"/>
            </a:endParaRPr>
          </a:p>
        </p:txBody>
      </p:sp>
      <p:sp>
        <p:nvSpPr>
          <p:cNvPr id="4" name="Content Placeholder 3"/>
          <p:cNvSpPr>
            <a:spLocks noGrp="1"/>
          </p:cNvSpPr>
          <p:nvPr>
            <p:ph idx="1"/>
          </p:nvPr>
        </p:nvSpPr>
        <p:spPr>
          <a:xfrm>
            <a:off x="228600" y="3810000"/>
            <a:ext cx="8229600" cy="4525963"/>
          </a:xfrm>
        </p:spPr>
        <p:txBody>
          <a:bodyPr>
            <a:normAutofit/>
          </a:bodyPr>
          <a:lstStyle/>
          <a:p>
            <a:r>
              <a:rPr lang="en-US" sz="1700" dirty="0" smtClean="0">
                <a:latin typeface="Arial" panose="020B0604020202020204" pitchFamily="34" charset="0"/>
                <a:cs typeface="Arial" panose="020B0604020202020204" pitchFamily="34" charset="0"/>
              </a:rPr>
              <a:t>Remember always: FUN </a:t>
            </a:r>
            <a:r>
              <a:rPr lang="en-US" sz="1700" dirty="0">
                <a:latin typeface="Arial" panose="020B0604020202020204" pitchFamily="34" charset="0"/>
                <a:cs typeface="Arial" panose="020B0604020202020204" pitchFamily="34" charset="0"/>
              </a:rPr>
              <a:t>is FUNNY, </a:t>
            </a:r>
            <a:r>
              <a:rPr lang="en-US" sz="1700" dirty="0" smtClean="0">
                <a:latin typeface="Arial" panose="020B0604020202020204" pitchFamily="34" charset="0"/>
                <a:cs typeface="Arial" panose="020B0604020202020204" pitchFamily="34" charset="0"/>
              </a:rPr>
              <a:t>especially to women.</a:t>
            </a:r>
            <a:endParaRPr lang="en-US" sz="1700" dirty="0">
              <a:latin typeface="Arial" panose="020B0604020202020204" pitchFamily="34" charset="0"/>
              <a:cs typeface="Arial" panose="020B0604020202020204" pitchFamily="34" charset="0"/>
            </a:endParaRPr>
          </a:p>
          <a:p>
            <a:r>
              <a:rPr lang="en-US" sz="1700" dirty="0" smtClean="0">
                <a:latin typeface="Arial" panose="020B0604020202020204" pitchFamily="34" charset="0"/>
                <a:cs typeface="Arial" panose="020B0604020202020204" pitchFamily="34" charset="0"/>
              </a:rPr>
              <a:t>You do </a:t>
            </a:r>
            <a:r>
              <a:rPr lang="en-US" sz="1700" dirty="0">
                <a:latin typeface="Arial" panose="020B0604020202020204" pitchFamily="34" charset="0"/>
                <a:cs typeface="Arial" panose="020B0604020202020204" pitchFamily="34" charset="0"/>
              </a:rPr>
              <a:t>NOT have to become a comedian (even though I’m going to make you feel like one anyway…more on that later)  But for now, the </a:t>
            </a:r>
            <a:r>
              <a:rPr lang="en-US" sz="1700" dirty="0" smtClean="0">
                <a:latin typeface="Arial" panose="020B0604020202020204" pitchFamily="34" charset="0"/>
                <a:cs typeface="Arial" panose="020B0604020202020204" pitchFamily="34" charset="0"/>
              </a:rPr>
              <a:t>pressure’s still </a:t>
            </a:r>
            <a:r>
              <a:rPr lang="en-US" sz="1700" dirty="0">
                <a:latin typeface="Arial" panose="020B0604020202020204" pitchFamily="34" charset="0"/>
                <a:cs typeface="Arial" panose="020B0604020202020204" pitchFamily="34" charset="0"/>
              </a:rPr>
              <a:t>off</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This is why I harp on “warm levity” so much</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Simply remember the light-hearted tone rather than being bitter. If you can rise above a prevailing social tone of </a:t>
            </a:r>
            <a:r>
              <a:rPr lang="en-US" sz="1700" dirty="0" smtClean="0">
                <a:latin typeface="Arial" panose="020B0604020202020204" pitchFamily="34" charset="0"/>
                <a:cs typeface="Arial" panose="020B0604020202020204" pitchFamily="34" charset="0"/>
              </a:rPr>
              <a:t>bitterness, anger or some other negative emotion with </a:t>
            </a:r>
            <a:r>
              <a:rPr lang="en-US" sz="1700" dirty="0">
                <a:latin typeface="Arial" panose="020B0604020202020204" pitchFamily="34" charset="0"/>
                <a:cs typeface="Arial" panose="020B0604020202020204" pitchFamily="34" charset="0"/>
              </a:rPr>
              <a:t>levity, you just might cause people to laugh…in </a:t>
            </a:r>
            <a:r>
              <a:rPr lang="en-US" sz="1700" dirty="0" smtClean="0">
                <a:latin typeface="Arial" panose="020B0604020202020204" pitchFamily="34" charset="0"/>
                <a:cs typeface="Arial" panose="020B0604020202020204" pitchFamily="34" charset="0"/>
              </a:rPr>
              <a:t>“comic relief”.  </a:t>
            </a:r>
            <a:r>
              <a:rPr lang="en-US" sz="1700" dirty="0">
                <a:latin typeface="Arial" panose="020B0604020202020204" pitchFamily="34" charset="0"/>
                <a:cs typeface="Arial" panose="020B0604020202020204" pitchFamily="34" charset="0"/>
              </a:rPr>
              <a:t>(Remember the reasons why people laugh</a:t>
            </a:r>
            <a:r>
              <a:rPr lang="en-US" sz="1700" dirty="0" smtClean="0">
                <a:latin typeface="Arial" panose="020B0604020202020204" pitchFamily="34" charset="0"/>
                <a:cs typeface="Arial" panose="020B0604020202020204" pitchFamily="34" charset="0"/>
              </a:rPr>
              <a:t>?)</a:t>
            </a:r>
          </a:p>
          <a:p>
            <a:r>
              <a:rPr lang="en-US" sz="1700" dirty="0" smtClean="0">
                <a:latin typeface="Arial" panose="020B0604020202020204" pitchFamily="34" charset="0"/>
                <a:cs typeface="Arial" panose="020B0604020202020204" pitchFamily="34" charset="0"/>
              </a:rPr>
              <a:t>CAVEAT: “cranky </a:t>
            </a:r>
            <a:r>
              <a:rPr lang="en-US" sz="1700" dirty="0">
                <a:latin typeface="Arial" panose="020B0604020202020204" pitchFamily="34" charset="0"/>
                <a:cs typeface="Arial" panose="020B0604020202020204" pitchFamily="34" charset="0"/>
              </a:rPr>
              <a:t>funny” is something certain people can pull off.  See: George Carlin and Richard Pryor</a:t>
            </a:r>
            <a:r>
              <a:rPr lang="en-US" sz="1700"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6" name="Content Placeholder 5"/>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2438400" y="1219200"/>
            <a:ext cx="4292600" cy="2414588"/>
          </a:xfrm>
        </p:spPr>
      </p:pic>
    </p:spTree>
    <p:extLst>
      <p:ext uri="{BB962C8B-B14F-4D97-AF65-F5344CB8AC3E}">
        <p14:creationId xmlns:p14="http://schemas.microsoft.com/office/powerpoint/2010/main" val="383328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r>
              <a:rPr lang="en-US" dirty="0" smtClean="0">
                <a:solidFill>
                  <a:srgbClr val="142864"/>
                </a:solidFill>
                <a:latin typeface="Montserrat Semi Bold" pitchFamily="50" charset="0"/>
              </a:rPr>
              <a:t>THE POWER OF IMPROV</a:t>
            </a:r>
            <a:br>
              <a:rPr lang="en-US" dirty="0" smtClean="0">
                <a:solidFill>
                  <a:srgbClr val="142864"/>
                </a:solidFill>
                <a:latin typeface="Montserrat Semi Bold" pitchFamily="50" charset="0"/>
              </a:rPr>
            </a:br>
            <a:r>
              <a:rPr lang="en-US" sz="1800" b="1" dirty="0">
                <a:latin typeface="Arial" panose="020B0604020202020204" pitchFamily="34" charset="0"/>
                <a:cs typeface="Arial" panose="020B0604020202020204" pitchFamily="34" charset="0"/>
              </a:rPr>
              <a:t>Many cities have cheap or even FREE </a:t>
            </a:r>
            <a:r>
              <a:rPr lang="en-US" sz="1800" b="1" dirty="0" err="1">
                <a:latin typeface="Arial" panose="020B0604020202020204" pitchFamily="34" charset="0"/>
                <a:cs typeface="Arial" panose="020B0604020202020204" pitchFamily="34" charset="0"/>
              </a:rPr>
              <a:t>improv</a:t>
            </a:r>
            <a:r>
              <a:rPr lang="en-US" sz="1800" b="1" dirty="0">
                <a:latin typeface="Arial" panose="020B0604020202020204" pitchFamily="34" charset="0"/>
                <a:cs typeface="Arial" panose="020B0604020202020204" pitchFamily="34" charset="0"/>
              </a:rPr>
              <a:t> classes. Don’t be intimidated…try it!  </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endParaRPr lang="en-US" dirty="0">
              <a:latin typeface="Montserrat Semi Bold" pitchFamily="50" charset="0"/>
            </a:endParaRPr>
          </a:p>
        </p:txBody>
      </p:sp>
      <p:sp>
        <p:nvSpPr>
          <p:cNvPr id="3" name="Content Placeholder 2"/>
          <p:cNvSpPr>
            <a:spLocks noGrp="1"/>
          </p:cNvSpPr>
          <p:nvPr>
            <p:ph idx="1"/>
          </p:nvPr>
        </p:nvSpPr>
        <p:spPr>
          <a:xfrm>
            <a:off x="304800" y="1295400"/>
            <a:ext cx="4114800" cy="5486400"/>
          </a:xfrm>
        </p:spPr>
        <p:txBody>
          <a:bodyPr>
            <a:noAutofit/>
          </a:bodyPr>
          <a:lstStyle/>
          <a:p>
            <a:r>
              <a:rPr lang="en-US" sz="1500" dirty="0">
                <a:latin typeface="Arial" panose="020B0604020202020204" pitchFamily="34" charset="0"/>
                <a:cs typeface="Arial" panose="020B0604020202020204" pitchFamily="34" charset="0"/>
              </a:rPr>
              <a:t>Being funny happens naturally during the course of HUMAN </a:t>
            </a:r>
            <a:r>
              <a:rPr lang="en-US" sz="1500" dirty="0" smtClean="0">
                <a:latin typeface="Arial" panose="020B0604020202020204" pitchFamily="34" charset="0"/>
                <a:cs typeface="Arial" panose="020B0604020202020204" pitchFamily="34" charset="0"/>
              </a:rPr>
              <a:t>ENGAGEMENT, often spontaneously and/or by accident.</a:t>
            </a:r>
          </a:p>
          <a:p>
            <a:r>
              <a:rPr lang="en-US" sz="1500" dirty="0" smtClean="0">
                <a:latin typeface="Arial" panose="020B0604020202020204" pitchFamily="34" charset="0"/>
                <a:cs typeface="Arial" panose="020B0604020202020204" pitchFamily="34" charset="0"/>
              </a:rPr>
              <a:t>Therefore, you can safely consider ANY conversation </a:t>
            </a:r>
            <a:r>
              <a:rPr lang="en-US" sz="1500" dirty="0" err="1" smtClean="0">
                <a:latin typeface="Arial" panose="020B0604020202020204" pitchFamily="34" charset="0"/>
                <a:cs typeface="Arial" panose="020B0604020202020204" pitchFamily="34" charset="0"/>
              </a:rPr>
              <a:t>improv</a:t>
            </a:r>
            <a:r>
              <a:rPr lang="en-US" sz="1500" dirty="0" smtClean="0">
                <a:latin typeface="Arial" panose="020B0604020202020204" pitchFamily="34" charset="0"/>
                <a:cs typeface="Arial" panose="020B0604020202020204" pitchFamily="34" charset="0"/>
              </a:rPr>
              <a:t>. </a:t>
            </a:r>
          </a:p>
          <a:p>
            <a:pPr lvl="1"/>
            <a:r>
              <a:rPr lang="en-US" sz="1500" dirty="0" smtClean="0">
                <a:latin typeface="Arial" panose="020B0604020202020204" pitchFamily="34" charset="0"/>
                <a:cs typeface="Arial" panose="020B0604020202020204" pitchFamily="34" charset="0"/>
              </a:rPr>
              <a:t>Develop the habit of thinking in terms of "yes, and…“ </a:t>
            </a:r>
          </a:p>
          <a:p>
            <a:pPr lvl="1"/>
            <a:r>
              <a:rPr lang="en-US" sz="1500" dirty="0" smtClean="0">
                <a:latin typeface="Arial" panose="020B0604020202020204" pitchFamily="34" charset="0"/>
                <a:cs typeface="Arial" panose="020B0604020202020204" pitchFamily="34" charset="0"/>
              </a:rPr>
              <a:t>The </a:t>
            </a:r>
            <a:r>
              <a:rPr lang="en-US" sz="1500" dirty="0">
                <a:latin typeface="Arial" panose="020B0604020202020204" pitchFamily="34" charset="0"/>
                <a:cs typeface="Arial" panose="020B0604020202020204" pitchFamily="34" charset="0"/>
              </a:rPr>
              <a:t>skill is ACTIVE </a:t>
            </a:r>
            <a:r>
              <a:rPr lang="en-US" sz="1500" dirty="0" smtClean="0">
                <a:latin typeface="Arial" panose="020B0604020202020204" pitchFamily="34" charset="0"/>
                <a:cs typeface="Arial" panose="020B0604020202020204" pitchFamily="34" charset="0"/>
              </a:rPr>
              <a:t>LISTENING, then </a:t>
            </a:r>
            <a:r>
              <a:rPr lang="en-US" sz="1500" dirty="0">
                <a:latin typeface="Arial" panose="020B0604020202020204" pitchFamily="34" charset="0"/>
                <a:cs typeface="Arial" panose="020B0604020202020204" pitchFamily="34" charset="0"/>
              </a:rPr>
              <a:t>twisting the </a:t>
            </a:r>
            <a:r>
              <a:rPr lang="en-US" sz="1500" dirty="0" smtClean="0">
                <a:latin typeface="Arial" panose="020B0604020202020204" pitchFamily="34" charset="0"/>
                <a:cs typeface="Arial" panose="020B0604020202020204" pitchFamily="34" charset="0"/>
              </a:rPr>
              <a:t>meaning.</a:t>
            </a:r>
          </a:p>
          <a:p>
            <a:pPr lvl="1"/>
            <a:r>
              <a:rPr lang="en-US" sz="1500" dirty="0" smtClean="0">
                <a:latin typeface="Arial" panose="020B0604020202020204" pitchFamily="34" charset="0"/>
                <a:cs typeface="Arial" panose="020B0604020202020204" pitchFamily="34" charset="0"/>
              </a:rPr>
              <a:t>This often </a:t>
            </a:r>
            <a:r>
              <a:rPr lang="en-US" sz="1500" dirty="0">
                <a:latin typeface="Arial" panose="020B0604020202020204" pitchFamily="34" charset="0"/>
                <a:cs typeface="Arial" panose="020B0604020202020204" pitchFamily="34" charset="0"/>
              </a:rPr>
              <a:t>takes a mundane conversation and turns it into comedy and laughter. </a:t>
            </a:r>
            <a:r>
              <a:rPr lang="en-US" sz="1500" dirty="0" smtClean="0">
                <a:latin typeface="Arial" panose="020B0604020202020204" pitchFamily="34" charset="0"/>
                <a:cs typeface="Arial" panose="020B0604020202020204" pitchFamily="34" charset="0"/>
              </a:rPr>
              <a:t>(e.g. Like </a:t>
            </a:r>
            <a:r>
              <a:rPr lang="en-US" sz="1500" dirty="0">
                <a:latin typeface="Arial" panose="020B0604020202020204" pitchFamily="34" charset="0"/>
                <a:cs typeface="Arial" panose="020B0604020202020204" pitchFamily="34" charset="0"/>
              </a:rPr>
              <a:t>the conversation with the guy at the </a:t>
            </a:r>
            <a:r>
              <a:rPr lang="en-US" sz="1500" dirty="0" smtClean="0">
                <a:latin typeface="Arial" panose="020B0604020202020204" pitchFamily="34" charset="0"/>
                <a:cs typeface="Arial" panose="020B0604020202020204" pitchFamily="34" charset="0"/>
              </a:rPr>
              <a:t>supermarket: “I </a:t>
            </a:r>
            <a:r>
              <a:rPr lang="en-US" sz="1500" dirty="0">
                <a:latin typeface="Arial" panose="020B0604020202020204" pitchFamily="34" charset="0"/>
                <a:cs typeface="Arial" panose="020B0604020202020204" pitchFamily="34" charset="0"/>
              </a:rPr>
              <a:t>never seem to have </a:t>
            </a:r>
            <a:r>
              <a:rPr lang="en-US" sz="1500" dirty="0" smtClean="0">
                <a:latin typeface="Arial" panose="020B0604020202020204" pitchFamily="34" charset="0"/>
                <a:cs typeface="Arial" panose="020B0604020202020204" pitchFamily="34" charset="0"/>
              </a:rPr>
              <a:t>leftovers.”…“That </a:t>
            </a:r>
            <a:r>
              <a:rPr lang="en-US" sz="1500" dirty="0">
                <a:latin typeface="Arial" panose="020B0604020202020204" pitchFamily="34" charset="0"/>
                <a:cs typeface="Arial" panose="020B0604020202020204" pitchFamily="34" charset="0"/>
              </a:rPr>
              <a:t>means you're a great cook</a:t>
            </a:r>
            <a:r>
              <a:rPr lang="en-US" sz="1500" dirty="0" smtClean="0">
                <a:latin typeface="Arial" panose="020B0604020202020204" pitchFamily="34" charset="0"/>
                <a:cs typeface="Arial" panose="020B0604020202020204" pitchFamily="34" charset="0"/>
              </a:rPr>
              <a:t>.”…”That </a:t>
            </a:r>
            <a:r>
              <a:rPr lang="en-US" sz="1500" dirty="0">
                <a:latin typeface="Arial" panose="020B0604020202020204" pitchFamily="34" charset="0"/>
                <a:cs typeface="Arial" panose="020B0604020202020204" pitchFamily="34" charset="0"/>
              </a:rPr>
              <a:t>and I'm too much of a cheapskate to buy enough for everyone</a:t>
            </a:r>
            <a:r>
              <a:rPr lang="en-US" sz="1500" dirty="0" smtClean="0">
                <a:latin typeface="Arial" panose="020B0604020202020204" pitchFamily="34" charset="0"/>
                <a:cs typeface="Arial" panose="020B0604020202020204" pitchFamily="34" charset="0"/>
              </a:rPr>
              <a:t>!” Or, “They're </a:t>
            </a:r>
            <a:r>
              <a:rPr lang="en-US" sz="1500" dirty="0">
                <a:latin typeface="Arial" panose="020B0604020202020204" pitchFamily="34" charset="0"/>
                <a:cs typeface="Arial" panose="020B0604020202020204" pitchFamily="34" charset="0"/>
              </a:rPr>
              <a:t>selling Halloween cookies on Labor Day</a:t>
            </a:r>
            <a:r>
              <a:rPr lang="en-US" sz="1500" dirty="0" smtClean="0">
                <a:latin typeface="Arial" panose="020B0604020202020204" pitchFamily="34" charset="0"/>
                <a:cs typeface="Arial" panose="020B0604020202020204" pitchFamily="34" charset="0"/>
              </a:rPr>
              <a:t>?”…”Yeah</a:t>
            </a:r>
            <a:r>
              <a:rPr lang="en-US" sz="1500" dirty="0">
                <a:latin typeface="Arial" panose="020B0604020202020204" pitchFamily="34" charset="0"/>
                <a:cs typeface="Arial" panose="020B0604020202020204" pitchFamily="34" charset="0"/>
              </a:rPr>
              <a:t>, won't they be stale two months from now</a:t>
            </a:r>
            <a:r>
              <a:rPr lang="en-US" sz="1500" dirty="0" smtClean="0">
                <a:latin typeface="Arial" panose="020B0604020202020204" pitchFamily="34" charset="0"/>
                <a:cs typeface="Arial" panose="020B0604020202020204" pitchFamily="34" charset="0"/>
              </a:rPr>
              <a:t>?”…”Now</a:t>
            </a:r>
            <a:r>
              <a:rPr lang="en-US" sz="1500" dirty="0">
                <a:latin typeface="Arial" panose="020B0604020202020204" pitchFamily="34" charset="0"/>
                <a:cs typeface="Arial" panose="020B0604020202020204" pitchFamily="34" charset="0"/>
              </a:rPr>
              <a:t>, THAT's scary</a:t>
            </a:r>
            <a:r>
              <a:rPr lang="en-US" sz="1500" dirty="0" smtClean="0">
                <a:latin typeface="Arial" panose="020B0604020202020204" pitchFamily="34" charset="0"/>
                <a:cs typeface="Arial" panose="020B0604020202020204" pitchFamily="34" charset="0"/>
              </a:rPr>
              <a:t>!”)</a:t>
            </a:r>
          </a:p>
        </p:txBody>
      </p:sp>
      <p:pic>
        <p:nvPicPr>
          <p:cNvPr id="4098" name="Picture 2" descr="C:\1 X &amp; Y Communications\Masterclass For Men\Sept 2022 - Comedy Clinic\Images\elitedaily_Simone_Becchetti_girl_makes_laug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4136" y="1600200"/>
            <a:ext cx="4080709" cy="470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267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sz="3600" dirty="0" smtClean="0">
                <a:solidFill>
                  <a:srgbClr val="142864"/>
                </a:solidFill>
                <a:latin typeface="Montserrat Semi Bold" pitchFamily="50" charset="0"/>
              </a:rPr>
              <a:t>MORE “STEALTH MODE” HUMOR IDEAS</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533400" y="838200"/>
            <a:ext cx="8229600" cy="4525963"/>
          </a:xfrm>
        </p:spPr>
        <p:txBody>
          <a:bodyPr>
            <a:noAutofit/>
          </a:bodyPr>
          <a:lstStyle/>
          <a:p>
            <a:r>
              <a:rPr lang="en-US" sz="1700" dirty="0">
                <a:latin typeface="Arial" panose="020B0604020202020204" pitchFamily="34" charset="0"/>
                <a:cs typeface="Arial" panose="020B0604020202020204" pitchFamily="34" charset="0"/>
              </a:rPr>
              <a:t>Funny doesn't even have to be intentional or </a:t>
            </a:r>
            <a:r>
              <a:rPr lang="en-US" sz="1700" dirty="0" smtClean="0">
                <a:latin typeface="Arial" panose="020B0604020202020204" pitchFamily="34" charset="0"/>
                <a:cs typeface="Arial" panose="020B0604020202020204" pitchFamily="34" charset="0"/>
              </a:rPr>
              <a:t>directed.</a:t>
            </a:r>
          </a:p>
          <a:p>
            <a:pPr lvl="1"/>
            <a:r>
              <a:rPr lang="en-US" sz="1700" dirty="0" smtClean="0">
                <a:latin typeface="Arial" panose="020B0604020202020204" pitchFamily="34" charset="0"/>
                <a:cs typeface="Arial" panose="020B0604020202020204" pitchFamily="34" charset="0"/>
              </a:rPr>
              <a:t>Revel </a:t>
            </a:r>
            <a:r>
              <a:rPr lang="en-US" sz="1700" dirty="0">
                <a:latin typeface="Arial" panose="020B0604020202020204" pitchFamily="34" charset="0"/>
                <a:cs typeface="Arial" panose="020B0604020202020204" pitchFamily="34" charset="0"/>
              </a:rPr>
              <a:t>in the moments when you (or someone else) is funny by </a:t>
            </a:r>
            <a:r>
              <a:rPr lang="en-US" sz="1700" dirty="0" smtClean="0">
                <a:latin typeface="Arial" panose="020B0604020202020204" pitchFamily="34" charset="0"/>
                <a:cs typeface="Arial" panose="020B0604020202020204" pitchFamily="34" charset="0"/>
              </a:rPr>
              <a:t>mistake</a:t>
            </a:r>
          </a:p>
          <a:p>
            <a:pPr lvl="1"/>
            <a:r>
              <a:rPr lang="en-US" sz="1700" dirty="0" smtClean="0">
                <a:latin typeface="Arial" panose="020B0604020202020204" pitchFamily="34" charset="0"/>
                <a:cs typeface="Arial" panose="020B0604020202020204" pitchFamily="34" charset="0"/>
              </a:rPr>
              <a:t>Use this to </a:t>
            </a:r>
            <a:r>
              <a:rPr lang="en-US" sz="1700" dirty="0">
                <a:latin typeface="Arial" panose="020B0604020202020204" pitchFamily="34" charset="0"/>
                <a:cs typeface="Arial" panose="020B0604020202020204" pitchFamily="34" charset="0"/>
              </a:rPr>
              <a:t>your advantage if it's a </a:t>
            </a:r>
            <a:r>
              <a:rPr lang="en-US" sz="1700" dirty="0" smtClean="0">
                <a:latin typeface="Arial" panose="020B0604020202020204" pitchFamily="34" charset="0"/>
                <a:cs typeface="Arial" panose="020B0604020202020204" pitchFamily="34" charset="0"/>
              </a:rPr>
              <a:t>tendency </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Never be jealous of someone else’s jokes/humor ability. </a:t>
            </a:r>
            <a:r>
              <a:rPr lang="en-US" sz="1700" dirty="0" smtClean="0">
                <a:latin typeface="Arial" panose="020B0604020202020204" pitchFamily="34" charset="0"/>
                <a:cs typeface="Arial" panose="020B0604020202020204" pitchFamily="34" charset="0"/>
              </a:rPr>
              <a:t>Pick up by doing </a:t>
            </a:r>
            <a:r>
              <a:rPr lang="en-US" sz="1700" dirty="0" err="1" smtClean="0">
                <a:latin typeface="Arial" panose="020B0604020202020204" pitchFamily="34" charset="0"/>
                <a:cs typeface="Arial" panose="020B0604020202020204" pitchFamily="34" charset="0"/>
              </a:rPr>
              <a:t>improv</a:t>
            </a:r>
            <a:r>
              <a:rPr lang="en-US" sz="1700" dirty="0" smtClean="0">
                <a:latin typeface="Arial" panose="020B0604020202020204" pitchFamily="34" charset="0"/>
                <a:cs typeface="Arial" panose="020B0604020202020204" pitchFamily="34" charset="0"/>
              </a:rPr>
              <a:t> with them with </a:t>
            </a:r>
            <a:r>
              <a:rPr lang="en-US" sz="1700" dirty="0">
                <a:latin typeface="Arial" panose="020B0604020202020204" pitchFamily="34" charset="0"/>
                <a:cs typeface="Arial" panose="020B0604020202020204" pitchFamily="34" charset="0"/>
              </a:rPr>
              <a:t>them and you’ll fit right in</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Being observant and curious is HUGE. Sometimes simply acknowledging what’s really going on—or what nobody else will talk about—causes spontaneous laughter</a:t>
            </a:r>
            <a:r>
              <a:rPr lang="en-US" sz="1700" dirty="0" smtClean="0">
                <a:latin typeface="Arial" panose="020B0604020202020204" pitchFamily="34" charset="0"/>
                <a:cs typeface="Arial" panose="020B0604020202020204" pitchFamily="34" charset="0"/>
              </a:rPr>
              <a:t>. Too many men are “in their heads” when chatting with women.</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Find an ironic manner of speaking whenever possible, even if it’s not quite a formal joke. </a:t>
            </a:r>
            <a:endParaRPr lang="en-US" sz="1700" dirty="0" smtClean="0">
              <a:latin typeface="Arial" panose="020B0604020202020204" pitchFamily="34" charset="0"/>
              <a:cs typeface="Arial" panose="020B0604020202020204" pitchFamily="34" charset="0"/>
            </a:endParaRPr>
          </a:p>
          <a:p>
            <a:pPr lvl="1"/>
            <a:r>
              <a:rPr lang="en-US" sz="1700" dirty="0" smtClean="0">
                <a:latin typeface="Arial" panose="020B0604020202020204" pitchFamily="34" charset="0"/>
                <a:cs typeface="Arial" panose="020B0604020202020204" pitchFamily="34" charset="0"/>
              </a:rPr>
              <a:t>Changing </a:t>
            </a:r>
            <a:r>
              <a:rPr lang="en-US" sz="1700" dirty="0">
                <a:latin typeface="Arial" panose="020B0604020202020204" pitchFamily="34" charset="0"/>
                <a:cs typeface="Arial" panose="020B0604020202020204" pitchFamily="34" charset="0"/>
              </a:rPr>
              <a:t>from the usual context is often funny. Throw out the rest of the coffee out and say “enough of this, already!” Like you’re mildly scolding a </a:t>
            </a:r>
            <a:r>
              <a:rPr lang="en-US" sz="1700" dirty="0" smtClean="0">
                <a:latin typeface="Arial" panose="020B0604020202020204" pitchFamily="34" charset="0"/>
                <a:cs typeface="Arial" panose="020B0604020202020204" pitchFamily="34" charset="0"/>
              </a:rPr>
              <a:t>child.</a:t>
            </a:r>
          </a:p>
          <a:p>
            <a:pPr lvl="1"/>
            <a:r>
              <a:rPr lang="en-US" sz="1700" dirty="0" smtClean="0">
                <a:latin typeface="Arial" panose="020B0604020202020204" pitchFamily="34" charset="0"/>
                <a:cs typeface="Arial" panose="020B0604020202020204" pitchFamily="34" charset="0"/>
              </a:rPr>
              <a:t>This may </a:t>
            </a:r>
            <a:r>
              <a:rPr lang="en-US" sz="1700" dirty="0">
                <a:latin typeface="Arial" panose="020B0604020202020204" pitchFamily="34" charset="0"/>
                <a:cs typeface="Arial" panose="020B0604020202020204" pitchFamily="34" charset="0"/>
              </a:rPr>
              <a:t>not be funny enough to elicit laughter, but simply making conversation fun puts you in a whole new light that’s entertaining and </a:t>
            </a:r>
            <a:r>
              <a:rPr lang="en-US" sz="1700" dirty="0" smtClean="0">
                <a:latin typeface="Arial" panose="020B0604020202020204" pitchFamily="34" charset="0"/>
                <a:cs typeface="Arial" panose="020B0604020202020204" pitchFamily="34" charset="0"/>
              </a:rPr>
              <a:t>is credited </a:t>
            </a:r>
            <a:r>
              <a:rPr lang="en-US" sz="1700" dirty="0">
                <a:latin typeface="Arial" panose="020B0604020202020204" pitchFamily="34" charset="0"/>
                <a:cs typeface="Arial" panose="020B0604020202020204" pitchFamily="34" charset="0"/>
              </a:rPr>
              <a:t>to you as being funny</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a:p>
            <a:r>
              <a:rPr lang="en-US" sz="1700" dirty="0" smtClean="0">
                <a:latin typeface="Arial" panose="020B0604020202020204" pitchFamily="34" charset="0"/>
                <a:cs typeface="Arial" panose="020B0604020202020204" pitchFamily="34" charset="0"/>
              </a:rPr>
              <a:t>Simply being light warms </a:t>
            </a:r>
            <a:r>
              <a:rPr lang="en-US" sz="1700" dirty="0">
                <a:latin typeface="Arial" panose="020B0604020202020204" pitchFamily="34" charset="0"/>
                <a:cs typeface="Arial" panose="020B0604020202020204" pitchFamily="34" charset="0"/>
              </a:rPr>
              <a:t>up the </a:t>
            </a:r>
            <a:r>
              <a:rPr lang="en-US" sz="1700" dirty="0" smtClean="0">
                <a:latin typeface="Arial" panose="020B0604020202020204" pitchFamily="34" charset="0"/>
                <a:cs typeface="Arial" panose="020B0604020202020204" pitchFamily="34" charset="0"/>
              </a:rPr>
              <a:t>audience.</a:t>
            </a:r>
          </a:p>
          <a:p>
            <a:pPr lvl="1"/>
            <a:r>
              <a:rPr lang="en-US" sz="1700" dirty="0">
                <a:latin typeface="Arial" panose="020B0604020202020204" pitchFamily="34" charset="0"/>
                <a:cs typeface="Arial" panose="020B0604020202020204" pitchFamily="34" charset="0"/>
              </a:rPr>
              <a:t>W</a:t>
            </a:r>
            <a:r>
              <a:rPr lang="en-US" sz="1700" dirty="0" smtClean="0">
                <a:latin typeface="Arial" panose="020B0604020202020204" pitchFamily="34" charset="0"/>
                <a:cs typeface="Arial" panose="020B0604020202020204" pitchFamily="34" charset="0"/>
              </a:rPr>
              <a:t>hen </a:t>
            </a:r>
            <a:r>
              <a:rPr lang="en-US" sz="1700" dirty="0">
                <a:latin typeface="Arial" panose="020B0604020202020204" pitchFamily="34" charset="0"/>
                <a:cs typeface="Arial" panose="020B0604020202020204" pitchFamily="34" charset="0"/>
              </a:rPr>
              <a:t>people are already laughing AT ANYTHING, they’re an easy audience for objective attempts to be </a:t>
            </a:r>
            <a:r>
              <a:rPr lang="en-US" sz="1700" dirty="0" smtClean="0">
                <a:latin typeface="Arial" panose="020B0604020202020204" pitchFamily="34" charset="0"/>
                <a:cs typeface="Arial" panose="020B0604020202020204" pitchFamily="34" charset="0"/>
              </a:rPr>
              <a:t>funny.</a:t>
            </a:r>
          </a:p>
          <a:p>
            <a:pPr lvl="1"/>
            <a:r>
              <a:rPr lang="en-US" sz="1700" dirty="0" smtClean="0">
                <a:latin typeface="Arial" panose="020B0604020202020204" pitchFamily="34" charset="0"/>
                <a:cs typeface="Arial" panose="020B0604020202020204" pitchFamily="34" charset="0"/>
              </a:rPr>
              <a:t>This is </a:t>
            </a:r>
            <a:r>
              <a:rPr lang="en-US" sz="1700" dirty="0">
                <a:latin typeface="Arial" panose="020B0604020202020204" pitchFamily="34" charset="0"/>
                <a:cs typeface="Arial" panose="020B0604020202020204" pitchFamily="34" charset="0"/>
              </a:rPr>
              <a:t>why headliner </a:t>
            </a:r>
            <a:r>
              <a:rPr lang="en-US" sz="1700" dirty="0" smtClean="0">
                <a:latin typeface="Arial" panose="020B0604020202020204" pitchFamily="34" charset="0"/>
                <a:cs typeface="Arial" panose="020B0604020202020204" pitchFamily="34" charset="0"/>
              </a:rPr>
              <a:t>comedy acts </a:t>
            </a:r>
            <a:r>
              <a:rPr lang="en-US" sz="1700" dirty="0">
                <a:latin typeface="Arial" panose="020B0604020202020204" pitchFamily="34" charset="0"/>
                <a:cs typeface="Arial" panose="020B0604020202020204" pitchFamily="34" charset="0"/>
              </a:rPr>
              <a:t>have “warm up” </a:t>
            </a:r>
            <a:r>
              <a:rPr lang="en-US" sz="1700" dirty="0" smtClean="0">
                <a:latin typeface="Arial" panose="020B0604020202020204" pitchFamily="34" charset="0"/>
                <a:cs typeface="Arial" panose="020B0604020202020204" pitchFamily="34" charset="0"/>
              </a:rPr>
              <a:t>acts.</a:t>
            </a:r>
            <a:endParaRPr lang="en-US" sz="17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3259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dirty="0" smtClean="0">
                <a:solidFill>
                  <a:srgbClr val="142864"/>
                </a:solidFill>
                <a:latin typeface="Montserrat Semi Bold" pitchFamily="50" charset="0"/>
              </a:rPr>
              <a:t>HOW TO BE FUNNIER IMMEDIATELY (FOR REAL!)</a:t>
            </a:r>
            <a:br>
              <a:rPr lang="en-US" dirty="0" smtClean="0">
                <a:solidFill>
                  <a:srgbClr val="142864"/>
                </a:solidFill>
                <a:latin typeface="Montserrat Semi Bold" pitchFamily="50" charset="0"/>
              </a:rPr>
            </a:br>
            <a:r>
              <a:rPr lang="en-US" sz="1600" b="1" dirty="0">
                <a:latin typeface="Arial" panose="020B0604020202020204" pitchFamily="34" charset="0"/>
                <a:cs typeface="Arial" panose="020B0604020202020204" pitchFamily="34" charset="0"/>
              </a:rPr>
              <a:t>Some of what follows involves actual intentional comedy (e.g. jokes), some is more about natural interaction…but all are EASY and you can start today.</a:t>
            </a:r>
            <a:br>
              <a:rPr lang="en-US" sz="1600" b="1" dirty="0">
                <a:latin typeface="Arial" panose="020B0604020202020204" pitchFamily="34" charset="0"/>
                <a:cs typeface="Arial" panose="020B0604020202020204" pitchFamily="34" charset="0"/>
              </a:rPr>
            </a:br>
            <a:endParaRPr lang="en-US" sz="1600" b="1" dirty="0">
              <a:solidFill>
                <a:srgbClr val="142864"/>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2057400"/>
            <a:ext cx="8305800" cy="4953000"/>
          </a:xfrm>
        </p:spPr>
        <p:txBody>
          <a:bodyPr>
            <a:normAutofit fontScale="47500" lnSpcReduction="20000"/>
          </a:bodyPr>
          <a:lstStyle/>
          <a:p>
            <a:r>
              <a:rPr lang="en-US" sz="3400" dirty="0" smtClean="0">
                <a:latin typeface="Arial" panose="020B0604020202020204" pitchFamily="34" charset="0"/>
                <a:cs typeface="Arial" panose="020B0604020202020204" pitchFamily="34" charset="0"/>
              </a:rPr>
              <a:t>It’s </a:t>
            </a:r>
            <a:r>
              <a:rPr lang="en-US" sz="3400" dirty="0">
                <a:latin typeface="Arial" panose="020B0604020202020204" pitchFamily="34" charset="0"/>
                <a:cs typeface="Arial" panose="020B0604020202020204" pitchFamily="34" charset="0"/>
              </a:rPr>
              <a:t>okay to have standard funny responses to certain things that you rehash EVERY time they come up </a:t>
            </a:r>
            <a:r>
              <a:rPr lang="en-US" sz="3400" dirty="0" smtClean="0">
                <a:latin typeface="Arial" panose="020B0604020202020204" pitchFamily="34" charset="0"/>
                <a:cs typeface="Arial" panose="020B0604020202020204" pitchFamily="34" charset="0"/>
              </a:rPr>
              <a:t>(e.g. “He’s so </a:t>
            </a:r>
            <a:r>
              <a:rPr lang="en-US" sz="3400" dirty="0">
                <a:latin typeface="Arial" panose="020B0604020202020204" pitchFamily="34" charset="0"/>
                <a:cs typeface="Arial" panose="020B0604020202020204" pitchFamily="34" charset="0"/>
              </a:rPr>
              <a:t>fast he has 2 number </a:t>
            </a:r>
            <a:r>
              <a:rPr lang="en-US" sz="3400" dirty="0" smtClean="0">
                <a:latin typeface="Arial" panose="020B0604020202020204" pitchFamily="34" charset="0"/>
                <a:cs typeface="Arial" panose="020B0604020202020204" pitchFamily="34" charset="0"/>
              </a:rPr>
              <a:t>ones on the front of his plate.”)</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You can have “old </a:t>
            </a:r>
            <a:r>
              <a:rPr lang="en-US" sz="3400" dirty="0" smtClean="0">
                <a:latin typeface="Arial" panose="020B0604020202020204" pitchFamily="34" charset="0"/>
                <a:cs typeface="Arial" panose="020B0604020202020204" pitchFamily="34" charset="0"/>
              </a:rPr>
              <a:t>standbys”. (e.g. “I </a:t>
            </a:r>
            <a:r>
              <a:rPr lang="en-US" sz="3400" dirty="0">
                <a:latin typeface="Arial" panose="020B0604020202020204" pitchFamily="34" charset="0"/>
                <a:cs typeface="Arial" panose="020B0604020202020204" pitchFamily="34" charset="0"/>
              </a:rPr>
              <a:t>have to return the coffee rental</a:t>
            </a:r>
            <a:r>
              <a:rPr lang="en-US" sz="3400" dirty="0" smtClean="0">
                <a:latin typeface="Arial" panose="020B0604020202020204" pitchFamily="34" charset="0"/>
                <a:cs typeface="Arial" panose="020B0604020202020204" pitchFamily="34" charset="0"/>
              </a:rPr>
              <a:t>.” “McKay </a:t>
            </a:r>
            <a:r>
              <a:rPr lang="en-US" sz="3400" dirty="0">
                <a:latin typeface="Arial" panose="020B0604020202020204" pitchFamily="34" charset="0"/>
                <a:cs typeface="Arial" panose="020B0604020202020204" pitchFamily="34" charset="0"/>
              </a:rPr>
              <a:t>is a common surname in Australia, which means we have long history of naughty </a:t>
            </a:r>
            <a:r>
              <a:rPr lang="en-US" sz="3400" dirty="0" err="1" smtClean="0">
                <a:latin typeface="Arial" panose="020B0604020202020204" pitchFamily="34" charset="0"/>
                <a:cs typeface="Arial" panose="020B0604020202020204" pitchFamily="34" charset="0"/>
              </a:rPr>
              <a:t>McKays</a:t>
            </a:r>
            <a:r>
              <a:rPr lang="en-US" sz="3400" dirty="0" smtClean="0">
                <a:latin typeface="Arial" panose="020B0604020202020204" pitchFamily="34" charset="0"/>
                <a:cs typeface="Arial" panose="020B0604020202020204" pitchFamily="34" charset="0"/>
              </a:rPr>
              <a:t> </a:t>
            </a:r>
            <a:r>
              <a:rPr lang="en-US" sz="3400" dirty="0">
                <a:latin typeface="Arial" panose="020B0604020202020204" pitchFamily="34" charset="0"/>
                <a:cs typeface="Arial" panose="020B0604020202020204" pitchFamily="34" charset="0"/>
              </a:rPr>
              <a:t>who got sent to prison</a:t>
            </a:r>
            <a:r>
              <a:rPr lang="en-US" sz="3400" dirty="0" smtClean="0">
                <a:latin typeface="Arial" panose="020B0604020202020204" pitchFamily="34" charset="0"/>
                <a:cs typeface="Arial" panose="020B0604020202020204" pitchFamily="34" charset="0"/>
              </a:rPr>
              <a:t>.”)</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Know at least 5 funny jokes by </a:t>
            </a:r>
            <a:r>
              <a:rPr lang="en-US" sz="3400" dirty="0" smtClean="0">
                <a:latin typeface="Arial" panose="020B0604020202020204" pitchFamily="34" charset="0"/>
                <a:cs typeface="Arial" panose="020B0604020202020204" pitchFamily="34" charset="0"/>
              </a:rPr>
              <a:t>heart: (e.g. the red </a:t>
            </a:r>
            <a:r>
              <a:rPr lang="en-US" sz="3400" dirty="0">
                <a:latin typeface="Arial" panose="020B0604020202020204" pitchFamily="34" charset="0"/>
                <a:cs typeface="Arial" panose="020B0604020202020204" pitchFamily="34" charset="0"/>
              </a:rPr>
              <a:t>shirt, Elmo’s bicycle, </a:t>
            </a:r>
            <a:r>
              <a:rPr lang="en-US" sz="3400" dirty="0" smtClean="0">
                <a:latin typeface="Arial" panose="020B0604020202020204" pitchFamily="34" charset="0"/>
                <a:cs typeface="Arial" panose="020B0604020202020204" pitchFamily="34" charset="0"/>
              </a:rPr>
              <a:t>choir boy confession, </a:t>
            </a:r>
            <a:r>
              <a:rPr lang="en-US" sz="3400" dirty="0">
                <a:latin typeface="Arial" panose="020B0604020202020204" pitchFamily="34" charset="0"/>
                <a:cs typeface="Arial" panose="020B0604020202020204" pitchFamily="34" charset="0"/>
              </a:rPr>
              <a:t>polar bear cub</a:t>
            </a:r>
            <a:r>
              <a:rPr lang="en-US" sz="3400" dirty="0" smtClean="0">
                <a:latin typeface="Arial" panose="020B0604020202020204" pitchFamily="34" charset="0"/>
                <a:cs typeface="Arial" panose="020B0604020202020204" pitchFamily="34" charset="0"/>
              </a:rPr>
              <a:t>, Catholic prostitute, television blonde).</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Play up your funny quirks if they are endearing and charming </a:t>
            </a:r>
            <a:r>
              <a:rPr lang="en-US" sz="3400" dirty="0" smtClean="0">
                <a:latin typeface="Arial" panose="020B0604020202020204" pitchFamily="34" charset="0"/>
                <a:cs typeface="Arial" panose="020B0604020202020204" pitchFamily="34" charset="0"/>
              </a:rPr>
              <a:t>(e.g. Yogi Berra, John Madden, Tony </a:t>
            </a:r>
            <a:r>
              <a:rPr lang="en-US" sz="3400" dirty="0" err="1" smtClean="0">
                <a:latin typeface="Arial" panose="020B0604020202020204" pitchFamily="34" charset="0"/>
                <a:cs typeface="Arial" panose="020B0604020202020204" pitchFamily="34" charset="0"/>
              </a:rPr>
              <a:t>Siragusa</a:t>
            </a:r>
            <a:r>
              <a:rPr lang="en-US" sz="3400" dirty="0">
                <a:latin typeface="Arial" panose="020B0604020202020204" pitchFamily="34" charset="0"/>
                <a:cs typeface="Arial" panose="020B0604020202020204" pitchFamily="34" charset="0"/>
              </a:rPr>
              <a:t>)</a:t>
            </a:r>
          </a:p>
          <a:p>
            <a:r>
              <a:rPr lang="en-US" sz="3400" dirty="0">
                <a:latin typeface="Arial" panose="020B0604020202020204" pitchFamily="34" charset="0"/>
                <a:cs typeface="Arial" panose="020B0604020202020204" pitchFamily="34" charset="0"/>
              </a:rPr>
              <a:t>You CAN apply your natural personality to this. Some people are quiet and “stoic”, some are more the “life of the party</a:t>
            </a:r>
            <a:r>
              <a:rPr lang="en-US" sz="3400" dirty="0" smtClean="0">
                <a:latin typeface="Arial" panose="020B0604020202020204" pitchFamily="34" charset="0"/>
                <a:cs typeface="Arial" panose="020B0604020202020204" pitchFamily="34" charset="0"/>
              </a:rPr>
              <a:t>”. </a:t>
            </a:r>
            <a:r>
              <a:rPr lang="en-US" sz="3400" dirty="0">
                <a:latin typeface="Arial" panose="020B0604020202020204" pitchFamily="34" charset="0"/>
                <a:cs typeface="Arial" panose="020B0604020202020204" pitchFamily="34" charset="0"/>
              </a:rPr>
              <a:t>ULTIMATELY…it’s that genuine desire to lighten people up and have fun vs. being a people pleaser that will </a:t>
            </a:r>
            <a:r>
              <a:rPr lang="en-US" sz="3400" dirty="0" smtClean="0">
                <a:latin typeface="Arial" panose="020B0604020202020204" pitchFamily="34" charset="0"/>
                <a:cs typeface="Arial" panose="020B0604020202020204" pitchFamily="34" charset="0"/>
              </a:rPr>
              <a:t>matter ever time, and you WILL be appreciated.</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Remember, you can’t take yourself so </a:t>
            </a:r>
            <a:r>
              <a:rPr lang="en-US" sz="3400" dirty="0" smtClean="0">
                <a:latin typeface="Arial" panose="020B0604020202020204" pitchFamily="34" charset="0"/>
                <a:cs typeface="Arial" panose="020B0604020202020204" pitchFamily="34" charset="0"/>
              </a:rPr>
              <a:t>seriously. Easily </a:t>
            </a:r>
            <a:r>
              <a:rPr lang="en-US" sz="3400" dirty="0">
                <a:latin typeface="Arial" panose="020B0604020202020204" pitchFamily="34" charset="0"/>
                <a:cs typeface="Arial" panose="020B0604020202020204" pitchFamily="34" charset="0"/>
              </a:rPr>
              <a:t>offended people suck. </a:t>
            </a:r>
            <a:r>
              <a:rPr lang="en-US" sz="3400" dirty="0" smtClean="0">
                <a:latin typeface="Arial" panose="020B0604020202020204" pitchFamily="34" charset="0"/>
                <a:cs typeface="Arial" panose="020B0604020202020204" pitchFamily="34" charset="0"/>
              </a:rPr>
              <a:t>Take </a:t>
            </a:r>
            <a:r>
              <a:rPr lang="en-US" sz="3400" dirty="0">
                <a:latin typeface="Arial" panose="020B0604020202020204" pitchFamily="34" charset="0"/>
                <a:cs typeface="Arial" panose="020B0604020202020204" pitchFamily="34" charset="0"/>
              </a:rPr>
              <a:t>everything in </a:t>
            </a:r>
            <a:r>
              <a:rPr lang="en-US" sz="3400" dirty="0" smtClean="0">
                <a:latin typeface="Arial" panose="020B0604020202020204" pitchFamily="34" charset="0"/>
                <a:cs typeface="Arial" panose="020B0604020202020204" pitchFamily="34" charset="0"/>
              </a:rPr>
              <a:t>stride.</a:t>
            </a:r>
          </a:p>
          <a:p>
            <a:r>
              <a:rPr lang="en-US" sz="3400" dirty="0" smtClean="0">
                <a:latin typeface="Arial" panose="020B0604020202020204" pitchFamily="34" charset="0"/>
                <a:cs typeface="Arial" panose="020B0604020202020204" pitchFamily="34" charset="0"/>
              </a:rPr>
              <a:t>Related to the point above, don’t be </a:t>
            </a:r>
            <a:r>
              <a:rPr lang="en-US" sz="3400" dirty="0">
                <a:latin typeface="Arial" panose="020B0604020202020204" pitchFamily="34" charset="0"/>
                <a:cs typeface="Arial" panose="020B0604020202020204" pitchFamily="34" charset="0"/>
              </a:rPr>
              <a:t>easily bullied. </a:t>
            </a:r>
            <a:r>
              <a:rPr lang="en-US" sz="3400" dirty="0" smtClean="0">
                <a:latin typeface="Arial" panose="020B0604020202020204" pitchFamily="34" charset="0"/>
                <a:cs typeface="Arial" panose="020B0604020202020204" pitchFamily="34" charset="0"/>
              </a:rPr>
              <a:t>(e.g. “How </a:t>
            </a:r>
            <a:r>
              <a:rPr lang="en-US" sz="3400" dirty="0">
                <a:latin typeface="Arial" panose="020B0604020202020204" pitchFamily="34" charset="0"/>
                <a:cs typeface="Arial" panose="020B0604020202020204" pitchFamily="34" charset="0"/>
              </a:rPr>
              <a:t>did I </a:t>
            </a:r>
            <a:r>
              <a:rPr lang="en-US" sz="3400" dirty="0" smtClean="0">
                <a:latin typeface="Arial" panose="020B0604020202020204" pitchFamily="34" charset="0"/>
                <a:cs typeface="Arial" panose="020B0604020202020204" pitchFamily="34" charset="0"/>
              </a:rPr>
              <a:t>do?” from </a:t>
            </a:r>
            <a:r>
              <a:rPr lang="en-US" sz="3400" i="1" dirty="0" smtClean="0">
                <a:latin typeface="Arial" panose="020B0604020202020204" pitchFamily="34" charset="0"/>
                <a:cs typeface="Arial" panose="020B0604020202020204" pitchFamily="34" charset="0"/>
              </a:rPr>
              <a:t>Mad Men</a:t>
            </a:r>
            <a:r>
              <a:rPr lang="en-US" sz="3400" dirty="0" smtClean="0">
                <a:latin typeface="Arial" panose="020B0604020202020204" pitchFamily="34" charset="0"/>
                <a:cs typeface="Arial" panose="020B0604020202020204" pitchFamily="34" charset="0"/>
              </a:rPr>
              <a:t>) BONUS</a:t>
            </a:r>
            <a:r>
              <a:rPr lang="en-US" sz="3400" dirty="0">
                <a:latin typeface="Arial" panose="020B0604020202020204" pitchFamily="34" charset="0"/>
                <a:cs typeface="Arial" panose="020B0604020202020204" pitchFamily="34" charset="0"/>
              </a:rPr>
              <a:t>: This </a:t>
            </a:r>
            <a:r>
              <a:rPr lang="en-US" sz="3400" dirty="0" smtClean="0">
                <a:latin typeface="Arial" panose="020B0604020202020204" pitchFamily="34" charset="0"/>
                <a:cs typeface="Arial" panose="020B0604020202020204" pitchFamily="34" charset="0"/>
              </a:rPr>
              <a:t>and the point above are core secrets to </a:t>
            </a:r>
            <a:r>
              <a:rPr lang="en-US" sz="3400" dirty="0">
                <a:latin typeface="Arial" panose="020B0604020202020204" pitchFamily="34" charset="0"/>
                <a:cs typeface="Arial" panose="020B0604020202020204" pitchFamily="34" charset="0"/>
              </a:rPr>
              <a:t>overcoming </a:t>
            </a:r>
            <a:r>
              <a:rPr lang="en-US" sz="3400" dirty="0" smtClean="0">
                <a:latin typeface="Arial" panose="020B0604020202020204" pitchFamily="34" charset="0"/>
                <a:cs typeface="Arial" panose="020B0604020202020204" pitchFamily="34" charset="0"/>
              </a:rPr>
              <a:t>shyness.</a:t>
            </a:r>
            <a:endParaRPr lang="en-US" sz="3400" dirty="0">
              <a:latin typeface="Arial" panose="020B0604020202020204" pitchFamily="34" charset="0"/>
              <a:cs typeface="Arial" panose="020B0604020202020204" pitchFamily="34" charset="0"/>
            </a:endParaRPr>
          </a:p>
          <a:p>
            <a:r>
              <a:rPr lang="en-US" sz="3400" dirty="0">
                <a:latin typeface="Arial" panose="020B0604020202020204" pitchFamily="34" charset="0"/>
                <a:cs typeface="Arial" panose="020B0604020202020204" pitchFamily="34" charset="0"/>
              </a:rPr>
              <a:t>Remember the part about not being jealous of someone else’s comedic wit, but rather joining in</a:t>
            </a:r>
            <a:r>
              <a:rPr lang="en-US" sz="3400" dirty="0" smtClean="0">
                <a:latin typeface="Arial" panose="020B0604020202020204" pitchFamily="34" charset="0"/>
                <a:cs typeface="Arial" panose="020B0604020202020204" pitchFamily="34" charset="0"/>
              </a:rPr>
              <a:t>? </a:t>
            </a:r>
            <a:r>
              <a:rPr lang="en-US" sz="3400" dirty="0">
                <a:latin typeface="Arial" panose="020B0604020202020204" pitchFamily="34" charset="0"/>
                <a:cs typeface="Arial" panose="020B0604020202020204" pitchFamily="34" charset="0"/>
              </a:rPr>
              <a:t>That’s key here. </a:t>
            </a:r>
            <a:endParaRPr lang="en-US" sz="3400" dirty="0" smtClean="0">
              <a:latin typeface="Arial" panose="020B0604020202020204" pitchFamily="34" charset="0"/>
              <a:cs typeface="Arial" panose="020B0604020202020204" pitchFamily="34" charset="0"/>
            </a:endParaRPr>
          </a:p>
          <a:p>
            <a:r>
              <a:rPr lang="en-US" sz="3400" dirty="0" smtClean="0">
                <a:latin typeface="Arial" panose="020B0604020202020204" pitchFamily="34" charset="0"/>
                <a:cs typeface="Arial" panose="020B0604020202020204" pitchFamily="34" charset="0"/>
              </a:rPr>
              <a:t>Related </a:t>
            </a:r>
            <a:r>
              <a:rPr lang="en-US" sz="3400" dirty="0">
                <a:latin typeface="Arial" panose="020B0604020202020204" pitchFamily="34" charset="0"/>
                <a:cs typeface="Arial" panose="020B0604020202020204" pitchFamily="34" charset="0"/>
              </a:rPr>
              <a:t>to that is intentionally being a good audience. </a:t>
            </a:r>
            <a:r>
              <a:rPr lang="en-US" sz="3400" dirty="0" smtClean="0">
                <a:latin typeface="Arial" panose="020B0604020202020204" pitchFamily="34" charset="0"/>
                <a:cs typeface="Arial" panose="020B0604020202020204" pitchFamily="34" charset="0"/>
              </a:rPr>
              <a:t>Laugh </a:t>
            </a:r>
            <a:r>
              <a:rPr lang="en-US" sz="3400" dirty="0">
                <a:latin typeface="Arial" panose="020B0604020202020204" pitchFamily="34" charset="0"/>
                <a:cs typeface="Arial" panose="020B0604020202020204" pitchFamily="34" charset="0"/>
              </a:rPr>
              <a:t>with other people, help them feel funnier. </a:t>
            </a:r>
            <a:r>
              <a:rPr lang="en-US" sz="3400" dirty="0" smtClean="0">
                <a:latin typeface="Arial" panose="020B0604020202020204" pitchFamily="34" charset="0"/>
                <a:cs typeface="Arial" panose="020B0604020202020204" pitchFamily="34" charset="0"/>
              </a:rPr>
              <a:t>The </a:t>
            </a:r>
            <a:r>
              <a:rPr lang="en-US" sz="3400" dirty="0">
                <a:latin typeface="Arial" panose="020B0604020202020204" pitchFamily="34" charset="0"/>
                <a:cs typeface="Arial" panose="020B0604020202020204" pitchFamily="34" charset="0"/>
              </a:rPr>
              <a:t>“trait reversal” factor will rub off on you.  </a:t>
            </a:r>
          </a:p>
          <a:p>
            <a:endParaRPr lang="en-US" dirty="0"/>
          </a:p>
        </p:txBody>
      </p:sp>
    </p:spTree>
    <p:extLst>
      <p:ext uri="{BB962C8B-B14F-4D97-AF65-F5344CB8AC3E}">
        <p14:creationId xmlns:p14="http://schemas.microsoft.com/office/powerpoint/2010/main" val="1880315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4724400"/>
            <a:ext cx="8458200" cy="1676400"/>
          </a:xfrm>
        </p:spPr>
        <p:txBody>
          <a:bodyPr>
            <a:normAutofit fontScale="90000"/>
          </a:bodyPr>
          <a:lstStyle/>
          <a:p>
            <a:r>
              <a:rPr lang="en-US" sz="3600" dirty="0" smtClean="0">
                <a:solidFill>
                  <a:srgbClr val="142864"/>
                </a:solidFill>
                <a:latin typeface="Montserrat Semi Bold" pitchFamily="50" charset="0"/>
              </a:rPr>
              <a:t>“SO HOW DO YOU PRACTICE THE MORE INTENTIONAL TYPE OF COMEDY, MILA?”</a:t>
            </a:r>
            <a:r>
              <a:rPr lang="en-US" dirty="0">
                <a:solidFill>
                  <a:srgbClr val="142864"/>
                </a:solidFill>
                <a:latin typeface="Montserrat Semi Bold" pitchFamily="50" charset="0"/>
              </a:rPr>
              <a:t/>
            </a:r>
            <a:br>
              <a:rPr lang="en-US" dirty="0">
                <a:solidFill>
                  <a:srgbClr val="142864"/>
                </a:solidFill>
                <a:latin typeface="Montserrat Semi Bold" pitchFamily="50" charset="0"/>
              </a:rPr>
            </a:br>
            <a:r>
              <a:rPr lang="en-US" sz="3100" dirty="0" smtClean="0">
                <a:latin typeface="Montserrat Semi Bold" pitchFamily="50" charset="0"/>
              </a:rPr>
              <a:t>WELL, THAT’S COMING UP NEXT…</a:t>
            </a:r>
            <a:endParaRPr lang="en-US" sz="3100" dirty="0">
              <a:latin typeface="Montserrat Semi Bold" pitchFamily="50"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381000"/>
            <a:ext cx="7071694" cy="4038600"/>
          </a:xfrm>
          <a:prstGeom prst="rect">
            <a:avLst/>
          </a:prstGeom>
        </p:spPr>
      </p:pic>
    </p:spTree>
    <p:extLst>
      <p:ext uri="{BB962C8B-B14F-4D97-AF65-F5344CB8AC3E}">
        <p14:creationId xmlns:p14="http://schemas.microsoft.com/office/powerpoint/2010/main" val="1167494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05000"/>
            <a:ext cx="8686800" cy="1143000"/>
          </a:xfrm>
        </p:spPr>
        <p:txBody>
          <a:bodyPr>
            <a:noAutofit/>
          </a:bodyPr>
          <a:lstStyle/>
          <a:p>
            <a:r>
              <a:rPr lang="en-US" sz="5400" dirty="0" smtClean="0">
                <a:solidFill>
                  <a:srgbClr val="142864"/>
                </a:solidFill>
                <a:latin typeface="Montserrat Semi Bold" pitchFamily="50" charset="0"/>
              </a:rPr>
              <a:t>BUT NOW, HERE’S ANOTHER CHANCE TO WIN…HERE WE GO! </a:t>
            </a:r>
            <a:endParaRPr lang="en-US" sz="5400" dirty="0">
              <a:solidFill>
                <a:srgbClr val="142864"/>
              </a:solidFill>
              <a:latin typeface="Montserrat Semi Bold" pitchFamily="50" charset="0"/>
            </a:endParaRPr>
          </a:p>
        </p:txBody>
      </p:sp>
      <p:sp>
        <p:nvSpPr>
          <p:cNvPr id="3" name="Content Placeholder 2"/>
          <p:cNvSpPr txBox="1">
            <a:spLocks/>
          </p:cNvSpPr>
          <p:nvPr/>
        </p:nvSpPr>
        <p:spPr>
          <a:xfrm>
            <a:off x="457200" y="41148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Arial" panose="020B0604020202020204" pitchFamily="34" charset="0"/>
                <a:cs typeface="Arial" panose="020B0604020202020204" pitchFamily="34" charset="0"/>
              </a:rPr>
              <a:t>First to respond with a valid answer gets a FREE copy of Chick Whispering.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28270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514600"/>
            <a:ext cx="7848600" cy="1143000"/>
          </a:xfrm>
        </p:spPr>
        <p:txBody>
          <a:bodyPr>
            <a:noAutofit/>
          </a:bodyPr>
          <a:lstStyle/>
          <a:p>
            <a:r>
              <a:rPr lang="en-US" sz="5400" b="1" dirty="0" smtClean="0">
                <a:latin typeface="Arial" panose="020B0604020202020204" pitchFamily="34" charset="0"/>
                <a:cs typeface="Arial" panose="020B0604020202020204" pitchFamily="34" charset="0"/>
              </a:rPr>
              <a:t>Who was the director of Blazing Saddles and Young Frankenstein?</a:t>
            </a:r>
            <a:endParaRPr lang="en-US" sz="5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3785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3200"/>
            <a:ext cx="8229600" cy="1143000"/>
          </a:xfrm>
        </p:spPr>
        <p:txBody>
          <a:bodyPr>
            <a:noAutofit/>
          </a:bodyPr>
          <a:lstStyle/>
          <a:p>
            <a:r>
              <a:rPr lang="en-US" sz="5400" dirty="0" smtClean="0">
                <a:solidFill>
                  <a:srgbClr val="142864"/>
                </a:solidFill>
                <a:latin typeface="Montserrat Semi Bold" pitchFamily="50" charset="0"/>
              </a:rPr>
              <a:t>NOW…LET’S TALK ABOUT HOW TO TUNE UP YOUR WIT AND ACHIEVE COMEDY SKILL MASTERY </a:t>
            </a:r>
            <a:r>
              <a:rPr lang="en-US" sz="5400" i="1" dirty="0" smtClean="0">
                <a:solidFill>
                  <a:srgbClr val="142864"/>
                </a:solidFill>
                <a:latin typeface="Montserrat Semi Bold" pitchFamily="50" charset="0"/>
              </a:rPr>
              <a:t>FAST</a:t>
            </a:r>
            <a:endParaRPr lang="en-US" sz="5400" i="1" dirty="0">
              <a:solidFill>
                <a:srgbClr val="142864"/>
              </a:solidFill>
              <a:latin typeface="Montserrat Semi Bold" pitchFamily="50" charset="0"/>
            </a:endParaRPr>
          </a:p>
        </p:txBody>
      </p:sp>
    </p:spTree>
    <p:extLst>
      <p:ext uri="{BB962C8B-B14F-4D97-AF65-F5344CB8AC3E}">
        <p14:creationId xmlns:p14="http://schemas.microsoft.com/office/powerpoint/2010/main" val="2386548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solidFill>
                  <a:srgbClr val="142864"/>
                </a:solidFill>
                <a:latin typeface="Montserrat Semi Bold" pitchFamily="50" charset="0"/>
              </a:rPr>
              <a:t>FIRST, DEVELOP FUNNY HABITS</a:t>
            </a:r>
            <a:endParaRPr lang="en-US" sz="3600" dirty="0">
              <a:solidFill>
                <a:srgbClr val="142864"/>
              </a:solidFill>
              <a:latin typeface="Montserrat Semi Bold" pitchFamily="50" charset="0"/>
            </a:endParaRPr>
          </a:p>
        </p:txBody>
      </p:sp>
      <p:sp>
        <p:nvSpPr>
          <p:cNvPr id="4" name="Content Placeholder 3"/>
          <p:cNvSpPr>
            <a:spLocks noGrp="1"/>
          </p:cNvSpPr>
          <p:nvPr>
            <p:ph idx="1"/>
          </p:nvPr>
        </p:nvSpPr>
        <p:spPr>
          <a:xfrm>
            <a:off x="457200" y="1447800"/>
            <a:ext cx="8229600" cy="4525963"/>
          </a:xfrm>
        </p:spPr>
        <p:txBody>
          <a:bodyPr>
            <a:noAutofit/>
          </a:bodyPr>
          <a:lstStyle/>
          <a:p>
            <a:r>
              <a:rPr lang="en-US" sz="2000" dirty="0" smtClean="0">
                <a:latin typeface="Arial" panose="020B0604020202020204" pitchFamily="34" charset="0"/>
                <a:cs typeface="Arial" panose="020B0604020202020204" pitchFamily="34" charset="0"/>
              </a:rPr>
              <a:t>Witty humor is </a:t>
            </a:r>
            <a:r>
              <a:rPr lang="en-US" sz="2000" dirty="0">
                <a:latin typeface="Arial" panose="020B0604020202020204" pitchFamily="34" charset="0"/>
                <a:cs typeface="Arial" panose="020B0604020202020204" pitchFamily="34" charset="0"/>
              </a:rPr>
              <a:t>like a muscle you train to be </a:t>
            </a:r>
            <a:r>
              <a:rPr lang="en-US" sz="2000" dirty="0" smtClean="0">
                <a:latin typeface="Arial" panose="020B0604020202020204" pitchFamily="34" charset="0"/>
                <a:cs typeface="Arial" panose="020B0604020202020204" pitchFamily="34" charset="0"/>
              </a:rPr>
              <a:t>strong, </a:t>
            </a:r>
            <a:r>
              <a:rPr lang="en-US" sz="2000" dirty="0">
                <a:latin typeface="Arial" panose="020B0604020202020204" pitchFamily="34" charset="0"/>
                <a:cs typeface="Arial" panose="020B0604020202020204" pitchFamily="34" charset="0"/>
              </a:rPr>
              <a:t>then keep exercised</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It’s also a flow state you get into, not unlike speaking a foreign language or warming up for an athletic endeavor</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Be observant, </a:t>
            </a:r>
            <a:r>
              <a:rPr lang="en-US" sz="2000" dirty="0" smtClean="0">
                <a:latin typeface="Arial" panose="020B0604020202020204" pitchFamily="34" charset="0"/>
                <a:cs typeface="Arial" panose="020B0604020202020204" pitchFamily="34" charset="0"/>
              </a:rPr>
              <a:t>and expect to find something humorous EVERYWHERE.</a:t>
            </a:r>
          </a:p>
          <a:p>
            <a:pPr lvl="1"/>
            <a:r>
              <a:rPr lang="en-US" sz="2000" dirty="0" smtClean="0">
                <a:latin typeface="Arial" panose="020B0604020202020204" pitchFamily="34" charset="0"/>
                <a:cs typeface="Arial" panose="020B0604020202020204" pitchFamily="34" charset="0"/>
              </a:rPr>
              <a:t>Look </a:t>
            </a:r>
            <a:r>
              <a:rPr lang="en-US" sz="2000" dirty="0">
                <a:latin typeface="Arial" panose="020B0604020202020204" pitchFamily="34" charset="0"/>
                <a:cs typeface="Arial" panose="020B0604020202020204" pitchFamily="34" charset="0"/>
              </a:rPr>
              <a:t>at EVERYTHING and imagine what's funny about it</a:t>
            </a:r>
            <a:r>
              <a:rPr lang="en-US" sz="2000" dirty="0" smtClean="0">
                <a:latin typeface="Arial" panose="020B0604020202020204" pitchFamily="34" charset="0"/>
                <a:cs typeface="Arial" panose="020B0604020202020204" pitchFamily="34" charset="0"/>
              </a:rPr>
              <a:t>.</a:t>
            </a:r>
          </a:p>
          <a:p>
            <a:pPr lvl="1"/>
            <a:r>
              <a:rPr lang="en-US" sz="2000" dirty="0" smtClean="0">
                <a:latin typeface="Arial" panose="020B0604020202020204" pitchFamily="34" charset="0"/>
                <a:cs typeface="Arial" panose="020B0604020202020204" pitchFamily="34" charset="0"/>
              </a:rPr>
              <a:t>Concoct </a:t>
            </a:r>
            <a:r>
              <a:rPr lang="en-US" sz="2000" dirty="0">
                <a:latin typeface="Arial" panose="020B0604020202020204" pitchFamily="34" charset="0"/>
                <a:cs typeface="Arial" panose="020B0604020202020204" pitchFamily="34" charset="0"/>
              </a:rPr>
              <a:t>a funny narrative for ANYTHING and EVERYTHING (woman in curlers, man in a </a:t>
            </a:r>
            <a:r>
              <a:rPr lang="en-US" sz="2000" dirty="0" err="1">
                <a:latin typeface="Arial" panose="020B0604020202020204" pitchFamily="34" charset="0"/>
                <a:cs typeface="Arial" panose="020B0604020202020204" pitchFamily="34" charset="0"/>
              </a:rPr>
              <a:t>trenchcoat</a:t>
            </a:r>
            <a:r>
              <a:rPr lang="en-US" sz="2000" dirty="0">
                <a:latin typeface="Arial" panose="020B0604020202020204" pitchFamily="34" charset="0"/>
                <a:cs typeface="Arial" panose="020B0604020202020204" pitchFamily="34" charset="0"/>
              </a:rPr>
              <a:t>, guy driving a pickup truck full of rocking chairs) </a:t>
            </a:r>
            <a:endParaRPr lang="en-US" sz="2000" dirty="0" smtClean="0">
              <a:latin typeface="Arial" panose="020B0604020202020204" pitchFamily="34" charset="0"/>
              <a:cs typeface="Arial" panose="020B0604020202020204" pitchFamily="34" charset="0"/>
            </a:endParaRPr>
          </a:p>
          <a:p>
            <a:pPr lvl="1"/>
            <a:r>
              <a:rPr lang="en-US" sz="2000" b="1" dirty="0" smtClean="0">
                <a:latin typeface="Arial" panose="020B0604020202020204" pitchFamily="34" charset="0"/>
                <a:cs typeface="Arial" panose="020B0604020202020204" pitchFamily="34" charset="0"/>
              </a:rPr>
              <a:t>THE BULLDOG EXAMPLE: </a:t>
            </a:r>
            <a:r>
              <a:rPr lang="en-US" sz="2000" dirty="0" smtClean="0">
                <a:latin typeface="Arial" panose="020B0604020202020204" pitchFamily="34" charset="0"/>
                <a:cs typeface="Arial" panose="020B0604020202020204" pitchFamily="34" charset="0"/>
              </a:rPr>
              <a:t>Every </a:t>
            </a:r>
            <a:r>
              <a:rPr lang="en-US" sz="2000" dirty="0">
                <a:latin typeface="Arial" panose="020B0604020202020204" pitchFamily="34" charset="0"/>
                <a:cs typeface="Arial" panose="020B0604020202020204" pitchFamily="34" charset="0"/>
              </a:rPr>
              <a:t>bulldog is a good boy…even if it’s a female bulldog</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Man, can you imagine being a bulldog and having to have sex with other bulldogs? That’s the thing about dogs though, right?  I think if I’m a bulldog I’m dating outside my race.</a:t>
            </a:r>
          </a:p>
        </p:txBody>
      </p:sp>
    </p:spTree>
    <p:extLst>
      <p:ext uri="{BB962C8B-B14F-4D97-AF65-F5344CB8AC3E}">
        <p14:creationId xmlns:p14="http://schemas.microsoft.com/office/powerpoint/2010/main" val="2419924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42864"/>
                </a:solidFill>
                <a:latin typeface="Montserrat Semi Bold" pitchFamily="50" charset="0"/>
              </a:rPr>
              <a:t>COMPARE EVERYTHING TO SOMETHING ELSE</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57200" y="5410200"/>
            <a:ext cx="8229600" cy="4525963"/>
          </a:xfrm>
        </p:spPr>
        <p:txBody>
          <a:bodyPr/>
          <a:lstStyle/>
          <a:p>
            <a:pPr marL="0" indent="0" algn="ctr">
              <a:buNone/>
            </a:pPr>
            <a:r>
              <a:rPr lang="en-US" sz="2400" b="1" dirty="0">
                <a:latin typeface="Arial" panose="020B0604020202020204" pitchFamily="34" charset="0"/>
                <a:cs typeface="Arial" panose="020B0604020202020204" pitchFamily="34" charset="0"/>
              </a:rPr>
              <a:t>Look for comparisons in EVERYTHING. What does this thing, person, place or situation remind you of?  </a:t>
            </a:r>
            <a:r>
              <a:rPr lang="en-US" sz="2400" b="1" dirty="0" smtClean="0">
                <a:latin typeface="Arial" panose="020B0604020202020204" pitchFamily="34" charset="0"/>
                <a:cs typeface="Arial" panose="020B0604020202020204" pitchFamily="34" charset="0"/>
              </a:rPr>
              <a:t>(e.g. Team </a:t>
            </a:r>
            <a:r>
              <a:rPr lang="en-US" sz="2400" b="1" dirty="0">
                <a:latin typeface="Arial" panose="020B0604020202020204" pitchFamily="34" charset="0"/>
                <a:cs typeface="Arial" panose="020B0604020202020204" pitchFamily="34" charset="0"/>
              </a:rPr>
              <a:t>USA looks like a six pack of Old Style)</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600200"/>
            <a:ext cx="7086600" cy="3649598"/>
          </a:xfrm>
          <a:prstGeom prst="rect">
            <a:avLst/>
          </a:prstGeom>
        </p:spPr>
      </p:pic>
    </p:spTree>
    <p:extLst>
      <p:ext uri="{BB962C8B-B14F-4D97-AF65-F5344CB8AC3E}">
        <p14:creationId xmlns:p14="http://schemas.microsoft.com/office/powerpoint/2010/main" val="2707991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4000" dirty="0" smtClean="0">
                <a:solidFill>
                  <a:srgbClr val="142864"/>
                </a:solidFill>
                <a:latin typeface="Montserrat Semi Bold" pitchFamily="50" charset="0"/>
              </a:rPr>
              <a:t>A MULTITUDE OF OBJECTIVE WAYS TO PRACTICE</a:t>
            </a:r>
            <a:br>
              <a:rPr lang="en-US" sz="4000" dirty="0" smtClean="0">
                <a:solidFill>
                  <a:srgbClr val="142864"/>
                </a:solidFill>
                <a:latin typeface="Montserrat Semi Bold" pitchFamily="50" charset="0"/>
              </a:rPr>
            </a:br>
            <a:r>
              <a:rPr lang="en-US" sz="1800" b="1" dirty="0" smtClean="0">
                <a:latin typeface="Arial" panose="020B0604020202020204" pitchFamily="34" charset="0"/>
                <a:cs typeface="Arial" panose="020B0604020202020204" pitchFamily="34" charset="0"/>
              </a:rPr>
              <a:t>First, Listen To Other Funny People And Note The Prevailing Patterns</a:t>
            </a:r>
            <a:r>
              <a:rPr lang="en-US" sz="4000" dirty="0" smtClean="0">
                <a:solidFill>
                  <a:srgbClr val="142864"/>
                </a:solidFill>
                <a:latin typeface="Montserrat Semi Bold" pitchFamily="50" charset="0"/>
              </a:rPr>
              <a:t/>
            </a:r>
            <a:br>
              <a:rPr lang="en-US" sz="4000" dirty="0" smtClean="0">
                <a:solidFill>
                  <a:srgbClr val="142864"/>
                </a:solidFill>
                <a:latin typeface="Montserrat Semi Bold" pitchFamily="50" charset="0"/>
              </a:rPr>
            </a:br>
            <a:endParaRPr lang="en-US" sz="4000" dirty="0">
              <a:solidFill>
                <a:srgbClr val="142864"/>
              </a:solidFill>
              <a:latin typeface="Montserrat Semi Bold" pitchFamily="50" charset="0"/>
            </a:endParaRPr>
          </a:p>
        </p:txBody>
      </p:sp>
      <p:sp>
        <p:nvSpPr>
          <p:cNvPr id="3" name="Content Placeholder 2"/>
          <p:cNvSpPr>
            <a:spLocks noGrp="1"/>
          </p:cNvSpPr>
          <p:nvPr>
            <p:ph idx="1"/>
          </p:nvPr>
        </p:nvSpPr>
        <p:spPr>
          <a:xfrm>
            <a:off x="76200" y="1828800"/>
            <a:ext cx="6172200" cy="5029200"/>
          </a:xfrm>
        </p:spPr>
        <p:txBody>
          <a:bodyPr>
            <a:noAutofit/>
          </a:bodyPr>
          <a:lstStyle/>
          <a:p>
            <a:r>
              <a:rPr lang="en-US" sz="1500" dirty="0">
                <a:latin typeface="Arial" panose="020B0604020202020204" pitchFamily="34" charset="0"/>
                <a:cs typeface="Arial" panose="020B0604020202020204" pitchFamily="34" charset="0"/>
              </a:rPr>
              <a:t>Clean comedy rules. </a:t>
            </a:r>
            <a:r>
              <a:rPr lang="en-US" sz="1500" dirty="0" smtClean="0">
                <a:latin typeface="Arial" panose="020B0604020202020204" pitchFamily="34" charset="0"/>
                <a:cs typeface="Arial" panose="020B0604020202020204" pitchFamily="34" charset="0"/>
              </a:rPr>
              <a:t>Dirty </a:t>
            </a:r>
            <a:r>
              <a:rPr lang="en-US" sz="1500" dirty="0">
                <a:latin typeface="Arial" panose="020B0604020202020204" pitchFamily="34" charset="0"/>
                <a:cs typeface="Arial" panose="020B0604020202020204" pitchFamily="34" charset="0"/>
              </a:rPr>
              <a:t>or profane comedy is CHEAP, and can sometimes cloud whether or not true ironic comedy is there. Either way, cleaner comedy is also PURER comedy (kind of like the water you drink?) </a:t>
            </a:r>
            <a:r>
              <a:rPr lang="en-US" sz="1500" dirty="0" smtClean="0">
                <a:latin typeface="Arial" panose="020B0604020202020204" pitchFamily="34" charset="0"/>
                <a:cs typeface="Arial" panose="020B0604020202020204" pitchFamily="34" charset="0"/>
              </a:rPr>
              <a:t>Listen </a:t>
            </a:r>
            <a:r>
              <a:rPr lang="en-US" sz="1500" dirty="0">
                <a:latin typeface="Arial" panose="020B0604020202020204" pitchFamily="34" charset="0"/>
                <a:cs typeface="Arial" panose="020B0604020202020204" pitchFamily="34" charset="0"/>
              </a:rPr>
              <a:t>to laugh USA on Sirius XM and note the patterns.  </a:t>
            </a:r>
          </a:p>
          <a:p>
            <a:r>
              <a:rPr lang="en-US" sz="1500" dirty="0">
                <a:latin typeface="Arial" panose="020B0604020202020204" pitchFamily="34" charset="0"/>
                <a:cs typeface="Arial" panose="020B0604020202020204" pitchFamily="34" charset="0"/>
              </a:rPr>
              <a:t>Watch dean Martin celebrity </a:t>
            </a:r>
            <a:r>
              <a:rPr lang="en-US" sz="1500" dirty="0" smtClean="0">
                <a:latin typeface="Arial" panose="020B0604020202020204" pitchFamily="34" charset="0"/>
                <a:cs typeface="Arial" panose="020B0604020202020204" pitchFamily="34" charset="0"/>
              </a:rPr>
              <a:t>roasts</a:t>
            </a:r>
            <a:endParaRPr lang="en-US" sz="1500"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Follow funny people on Twitter</a:t>
            </a:r>
            <a:r>
              <a:rPr lang="en-US" sz="1500" dirty="0" smtClean="0">
                <a:latin typeface="Arial" panose="020B0604020202020204" pitchFamily="34" charset="0"/>
                <a:cs typeface="Arial" panose="020B0604020202020204" pitchFamily="34" charset="0"/>
              </a:rPr>
              <a:t>. Again, look </a:t>
            </a:r>
            <a:r>
              <a:rPr lang="en-US" sz="1500" dirty="0">
                <a:latin typeface="Arial" panose="020B0604020202020204" pitchFamily="34" charset="0"/>
                <a:cs typeface="Arial" panose="020B0604020202020204" pitchFamily="34" charset="0"/>
              </a:rPr>
              <a:t>for patterns. (Emo Philips, Ron </a:t>
            </a:r>
            <a:r>
              <a:rPr lang="en-US" sz="1500" dirty="0" smtClean="0">
                <a:latin typeface="Arial" panose="020B0604020202020204" pitchFamily="34" charset="0"/>
                <a:cs typeface="Arial" panose="020B0604020202020204" pitchFamily="34" charset="0"/>
              </a:rPr>
              <a:t>White)</a:t>
            </a:r>
            <a:endParaRPr lang="en-US" sz="1500" dirty="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Follow </a:t>
            </a:r>
            <a:r>
              <a:rPr lang="en-US" sz="1500" dirty="0">
                <a:latin typeface="Arial" panose="020B0604020202020204" pitchFamily="34" charset="0"/>
                <a:cs typeface="Arial" panose="020B0604020202020204" pitchFamily="34" charset="0"/>
              </a:rPr>
              <a:t>joke feeds on </a:t>
            </a:r>
            <a:r>
              <a:rPr lang="en-US" sz="1500" dirty="0" err="1" smtClean="0">
                <a:latin typeface="Arial" panose="020B0604020202020204" pitchFamily="34" charset="0"/>
                <a:cs typeface="Arial" panose="020B0604020202020204" pitchFamily="34" charset="0"/>
              </a:rPr>
              <a:t>Quora</a:t>
            </a:r>
            <a:r>
              <a:rPr lang="en-US" sz="1500" dirty="0" smtClean="0">
                <a:latin typeface="Arial" panose="020B0604020202020204" pitchFamily="34" charset="0"/>
                <a:cs typeface="Arial" panose="020B0604020202020204" pitchFamily="34" charset="0"/>
              </a:rPr>
              <a:t>: </a:t>
            </a:r>
            <a:r>
              <a:rPr lang="en-US" sz="1500" u="sng" dirty="0">
                <a:latin typeface="Arial" panose="020B0604020202020204" pitchFamily="34" charset="0"/>
                <a:cs typeface="Arial" panose="020B0604020202020204" pitchFamily="34" charset="0"/>
                <a:hlinkClick r:id="rId2"/>
              </a:rPr>
              <a:t>https://jokesfunnystories.quora.com/</a:t>
            </a:r>
            <a:r>
              <a:rPr lang="en-US" sz="1500" dirty="0">
                <a:latin typeface="Arial" panose="020B0604020202020204" pitchFamily="34" charset="0"/>
                <a:cs typeface="Arial" panose="020B0604020202020204" pitchFamily="34" charset="0"/>
              </a:rPr>
              <a:t> </a:t>
            </a:r>
            <a:endParaRPr lang="en-US" sz="1500" dirty="0" smtClean="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Watch </a:t>
            </a:r>
            <a:r>
              <a:rPr lang="en-US" sz="1500" i="1" dirty="0" smtClean="0">
                <a:latin typeface="Arial" panose="020B0604020202020204" pitchFamily="34" charset="0"/>
                <a:cs typeface="Arial" panose="020B0604020202020204" pitchFamily="34" charset="0"/>
              </a:rPr>
              <a:t>The Marvelous Mrs. Maisel</a:t>
            </a:r>
            <a:r>
              <a:rPr lang="en-US" sz="1500" dirty="0" smtClean="0">
                <a:latin typeface="Arial" panose="020B0604020202020204" pitchFamily="34" charset="0"/>
                <a:cs typeface="Arial" panose="020B0604020202020204" pitchFamily="34" charset="0"/>
              </a:rPr>
              <a:t>, </a:t>
            </a:r>
            <a:r>
              <a:rPr lang="en-US" sz="1500" i="1" dirty="0" smtClean="0">
                <a:latin typeface="Arial" panose="020B0604020202020204" pitchFamily="34" charset="0"/>
                <a:cs typeface="Arial" panose="020B0604020202020204" pitchFamily="34" charset="0"/>
              </a:rPr>
              <a:t>Mr. Saturday Night </a:t>
            </a:r>
            <a:r>
              <a:rPr lang="en-US" sz="1500" dirty="0" smtClean="0">
                <a:latin typeface="Arial" panose="020B0604020202020204" pitchFamily="34" charset="0"/>
                <a:cs typeface="Arial" panose="020B0604020202020204" pitchFamily="34" charset="0"/>
              </a:rPr>
              <a:t>and </a:t>
            </a:r>
            <a:r>
              <a:rPr lang="en-US" sz="1500" i="1" dirty="0" smtClean="0">
                <a:latin typeface="Arial" panose="020B0604020202020204" pitchFamily="34" charset="0"/>
                <a:cs typeface="Arial" panose="020B0604020202020204" pitchFamily="34" charset="0"/>
              </a:rPr>
              <a:t>Punch Line</a:t>
            </a:r>
            <a:r>
              <a:rPr lang="en-US" sz="1500" dirty="0" smtClean="0">
                <a:latin typeface="Arial" panose="020B0604020202020204" pitchFamily="34" charset="0"/>
                <a:cs typeface="Arial" panose="020B0604020202020204" pitchFamily="34" charset="0"/>
              </a:rPr>
              <a:t>.</a:t>
            </a:r>
          </a:p>
          <a:p>
            <a:r>
              <a:rPr lang="en-US" sz="1500" dirty="0" smtClean="0">
                <a:latin typeface="Arial" panose="020B0604020202020204" pitchFamily="34" charset="0"/>
                <a:cs typeface="Arial" panose="020B0604020202020204" pitchFamily="34" charset="0"/>
              </a:rPr>
              <a:t>Binge read these articles: </a:t>
            </a:r>
            <a:r>
              <a:rPr lang="en-US" sz="1500" dirty="0">
                <a:latin typeface="Arial" panose="020B0604020202020204" pitchFamily="34" charset="0"/>
                <a:cs typeface="Arial" panose="020B0604020202020204" pitchFamily="34" charset="0"/>
                <a:hlinkClick r:id="rId3"/>
              </a:rPr>
              <a:t>https://</a:t>
            </a:r>
            <a:r>
              <a:rPr lang="en-US" sz="1500" dirty="0" smtClean="0">
                <a:latin typeface="Arial" panose="020B0604020202020204" pitchFamily="34" charset="0"/>
                <a:cs typeface="Arial" panose="020B0604020202020204" pitchFamily="34" charset="0"/>
                <a:hlinkClick r:id="rId3"/>
              </a:rPr>
              <a:t>www.vulture.com/2016/01/100-jokes-shaped-modern-comedy-c-v-r.html</a:t>
            </a:r>
            <a:r>
              <a:rPr lang="en-US" sz="1500" dirty="0">
                <a:latin typeface="Arial" panose="020B0604020202020204" pitchFamily="34" charset="0"/>
                <a:cs typeface="Arial" panose="020B0604020202020204" pitchFamily="34" charset="0"/>
              </a:rPr>
              <a:t> and </a:t>
            </a:r>
            <a:r>
              <a:rPr lang="en-US" sz="1500" dirty="0">
                <a:latin typeface="Arial" panose="020B0604020202020204" pitchFamily="34" charset="0"/>
                <a:cs typeface="Arial" panose="020B0604020202020204" pitchFamily="34" charset="0"/>
                <a:hlinkClick r:id="rId4"/>
              </a:rPr>
              <a:t>https://bestlifeonline.com/50-amazing-jokes-from-comedy-legends</a:t>
            </a:r>
            <a:r>
              <a:rPr lang="en-US" sz="1500" dirty="0" smtClean="0">
                <a:latin typeface="Arial" panose="020B0604020202020204" pitchFamily="34" charset="0"/>
                <a:cs typeface="Arial" panose="020B0604020202020204" pitchFamily="34" charset="0"/>
                <a:hlinkClick r:id="rId4"/>
              </a:rPr>
              <a:t>/</a:t>
            </a:r>
            <a:r>
              <a:rPr lang="en-US" sz="1500" dirty="0" smtClean="0">
                <a:latin typeface="Arial" panose="020B0604020202020204" pitchFamily="34" charset="0"/>
                <a:cs typeface="Arial" panose="020B0604020202020204" pitchFamily="34" charset="0"/>
              </a:rPr>
              <a:t> </a:t>
            </a:r>
            <a:endParaRPr lang="en-US" sz="1500"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In all of </a:t>
            </a:r>
            <a:r>
              <a:rPr lang="en-US" sz="1500" dirty="0" smtClean="0">
                <a:latin typeface="Arial" panose="020B0604020202020204" pitchFamily="34" charset="0"/>
                <a:cs typeface="Arial" panose="020B0604020202020204" pitchFamily="34" charset="0"/>
              </a:rPr>
              <a:t>the above </a:t>
            </a:r>
            <a:r>
              <a:rPr lang="en-US" sz="1500" dirty="0">
                <a:latin typeface="Arial" panose="020B0604020202020204" pitchFamily="34" charset="0"/>
                <a:cs typeface="Arial" panose="020B0604020202020204" pitchFamily="34" charset="0"/>
              </a:rPr>
              <a:t>scenarios, play a game with yourself where you predict the punch </a:t>
            </a:r>
            <a:r>
              <a:rPr lang="en-US" sz="1500" dirty="0" smtClean="0">
                <a:latin typeface="Arial" panose="020B0604020202020204" pitchFamily="34" charset="0"/>
                <a:cs typeface="Arial" panose="020B0604020202020204" pitchFamily="34" charset="0"/>
              </a:rPr>
              <a:t>line. Amaze yourself as you get better at it!</a:t>
            </a:r>
          </a:p>
          <a:p>
            <a:r>
              <a:rPr lang="en-US" sz="1500" dirty="0" smtClean="0">
                <a:latin typeface="Arial" panose="020B0604020202020204" pitchFamily="34" charset="0"/>
                <a:cs typeface="Arial" panose="020B0604020202020204" pitchFamily="34" charset="0"/>
              </a:rPr>
              <a:t>Note that it really is true that EVERY joke starts sounding like the SAME joke. When you identify </a:t>
            </a:r>
            <a:r>
              <a:rPr lang="en-US" sz="1500" dirty="0" smtClean="0">
                <a:latin typeface="Arial" panose="020B0604020202020204" pitchFamily="34" charset="0"/>
                <a:cs typeface="Arial" panose="020B0604020202020204" pitchFamily="34" charset="0"/>
              </a:rPr>
              <a:t>that pattern and </a:t>
            </a:r>
            <a:r>
              <a:rPr lang="en-US" sz="1500" dirty="0" smtClean="0">
                <a:latin typeface="Arial" panose="020B0604020202020204" pitchFamily="34" charset="0"/>
                <a:cs typeface="Arial" panose="020B0604020202020204" pitchFamily="34" charset="0"/>
              </a:rPr>
              <a:t>understand that rhythm, you’re well on your way!</a:t>
            </a:r>
          </a:p>
        </p:txBody>
      </p:sp>
      <p:pic>
        <p:nvPicPr>
          <p:cNvPr id="8194" name="Picture 2" descr="C:\1 X &amp; Y Communications\Masterclass For Men\Sept 2022 - Comedy Clinic\Images\Emo-Philip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1919178"/>
            <a:ext cx="2571373" cy="466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893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fontScale="90000"/>
          </a:bodyPr>
          <a:lstStyle/>
          <a:p>
            <a:r>
              <a:rPr lang="en-US" dirty="0" smtClean="0">
                <a:solidFill>
                  <a:srgbClr val="142864"/>
                </a:solidFill>
                <a:latin typeface="Montserrat Semi Bold" pitchFamily="50" charset="0"/>
              </a:rPr>
              <a:t>HERE ARE SIX MORE…</a:t>
            </a:r>
            <a:br>
              <a:rPr lang="en-US" dirty="0" smtClean="0">
                <a:solidFill>
                  <a:srgbClr val="142864"/>
                </a:solidFill>
                <a:latin typeface="Montserrat Semi Bold" pitchFamily="50" charset="0"/>
              </a:rPr>
            </a:br>
            <a:r>
              <a:rPr lang="en-US" sz="2200" b="1" dirty="0" smtClean="0">
                <a:latin typeface="Arial" panose="020B0604020202020204" pitchFamily="34" charset="0"/>
                <a:cs typeface="Arial" panose="020B0604020202020204" pitchFamily="34" charset="0"/>
              </a:rPr>
              <a:t>Start Challenging Your Brain To Be Funny…In Private At First</a:t>
            </a:r>
            <a:endParaRPr lang="en-US" sz="2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71600"/>
            <a:ext cx="8229600" cy="5257800"/>
          </a:xfrm>
        </p:spPr>
        <p:txBody>
          <a:bodyPr>
            <a:noAutofit/>
          </a:bodyPr>
          <a:lstStyle/>
          <a:p>
            <a:r>
              <a:rPr lang="en-US" sz="1700" dirty="0">
                <a:latin typeface="Arial" panose="020B0604020202020204" pitchFamily="34" charset="0"/>
                <a:cs typeface="Arial" panose="020B0604020202020204" pitchFamily="34" charset="0"/>
              </a:rPr>
              <a:t>Play along with Facebook meme questions for practice (e.g. Chicago is a band that if </a:t>
            </a:r>
            <a:r>
              <a:rPr lang="en-US" sz="1700" dirty="0" smtClean="0">
                <a:latin typeface="Arial" panose="020B0604020202020204" pitchFamily="34" charset="0"/>
                <a:cs typeface="Arial" panose="020B0604020202020204" pitchFamily="34" charset="0"/>
              </a:rPr>
              <a:t>its </a:t>
            </a:r>
            <a:r>
              <a:rPr lang="en-US" sz="1700" dirty="0">
                <a:latin typeface="Arial" panose="020B0604020202020204" pitchFamily="34" charset="0"/>
                <a:cs typeface="Arial" panose="020B0604020202020204" pitchFamily="34" charset="0"/>
              </a:rPr>
              <a:t>name were literal, would be a terrible concert)</a:t>
            </a:r>
          </a:p>
          <a:p>
            <a:r>
              <a:rPr lang="en-US" sz="1700" dirty="0">
                <a:latin typeface="Arial" panose="020B0604020202020204" pitchFamily="34" charset="0"/>
                <a:cs typeface="Arial" panose="020B0604020202020204" pitchFamily="34" charset="0"/>
              </a:rPr>
              <a:t>Play </a:t>
            </a:r>
            <a:r>
              <a:rPr lang="en-US" sz="1700" dirty="0" smtClean="0">
                <a:latin typeface="Arial" panose="020B0604020202020204" pitchFamily="34" charset="0"/>
                <a:cs typeface="Arial" panose="020B0604020202020204" pitchFamily="34" charset="0"/>
              </a:rPr>
              <a:t>along </a:t>
            </a:r>
            <a:r>
              <a:rPr lang="en-US" sz="1700" dirty="0">
                <a:latin typeface="Arial" panose="020B0604020202020204" pitchFamily="34" charset="0"/>
                <a:cs typeface="Arial" panose="020B0604020202020204" pitchFamily="34" charset="0"/>
              </a:rPr>
              <a:t>with any challenge that comes up to think of something funny or clever. Exercise THAT muscle. (e.g. roller derby names</a:t>
            </a:r>
            <a:r>
              <a:rPr lang="en-US" sz="1700" dirty="0" smtClean="0">
                <a:latin typeface="Arial" panose="020B0604020202020204" pitchFamily="34" charset="0"/>
                <a:cs typeface="Arial" panose="020B0604020202020204" pitchFamily="34" charset="0"/>
              </a:rPr>
              <a:t>)</a:t>
            </a:r>
          </a:p>
          <a:p>
            <a:r>
              <a:rPr lang="en-US" sz="1700" dirty="0">
                <a:latin typeface="Arial" panose="020B0604020202020204" pitchFamily="34" charset="0"/>
                <a:cs typeface="Arial" panose="020B0604020202020204" pitchFamily="34" charset="0"/>
              </a:rPr>
              <a:t>Join Slogan Slingers: </a:t>
            </a:r>
            <a:r>
              <a:rPr lang="en-US" sz="1700" dirty="0">
                <a:latin typeface="Arial" panose="020B0604020202020204" pitchFamily="34" charset="0"/>
                <a:cs typeface="Arial" panose="020B0604020202020204" pitchFamily="34" charset="0"/>
                <a:hlinkClick r:id="rId2"/>
              </a:rPr>
              <a:t>https://www.sloganslingers.com/writer-signup</a:t>
            </a:r>
            <a:r>
              <a:rPr lang="en-US" sz="1700" dirty="0">
                <a:latin typeface="Arial" panose="020B0604020202020204" pitchFamily="34" charset="0"/>
                <a:cs typeface="Arial" panose="020B0604020202020204" pitchFamily="34" charset="0"/>
              </a:rPr>
              <a:t> </a:t>
            </a:r>
          </a:p>
          <a:p>
            <a:r>
              <a:rPr lang="en-US" sz="1700" dirty="0" smtClean="0">
                <a:latin typeface="Arial" panose="020B0604020202020204" pitchFamily="34" charset="0"/>
                <a:cs typeface="Arial" panose="020B0604020202020204" pitchFamily="34" charset="0"/>
              </a:rPr>
              <a:t>Train </a:t>
            </a:r>
            <a:r>
              <a:rPr lang="en-US" sz="1700" dirty="0">
                <a:latin typeface="Arial" panose="020B0604020202020204" pitchFamily="34" charset="0"/>
                <a:cs typeface="Arial" panose="020B0604020202020204" pitchFamily="34" charset="0"/>
              </a:rPr>
              <a:t>your brain to tear EVERYTHING apart looking for </a:t>
            </a:r>
            <a:r>
              <a:rPr lang="en-US" sz="1700" dirty="0" smtClean="0">
                <a:latin typeface="Arial" panose="020B0604020202020204" pitchFamily="34" charset="0"/>
                <a:cs typeface="Arial" panose="020B0604020202020204" pitchFamily="34" charset="0"/>
              </a:rPr>
              <a:t>irony (e.g. “put </a:t>
            </a:r>
            <a:r>
              <a:rPr lang="en-US" sz="1700" dirty="0">
                <a:latin typeface="Arial" panose="020B0604020202020204" pitchFamily="34" charset="0"/>
                <a:cs typeface="Arial" panose="020B0604020202020204" pitchFamily="34" charset="0"/>
              </a:rPr>
              <a:t>the BM in </a:t>
            </a:r>
            <a:r>
              <a:rPr lang="en-US" sz="1700" dirty="0" smtClean="0">
                <a:latin typeface="Arial" panose="020B0604020202020204" pitchFamily="34" charset="0"/>
                <a:cs typeface="Arial" panose="020B0604020202020204" pitchFamily="34" charset="0"/>
              </a:rPr>
              <a:t>BMX” or “Teddy </a:t>
            </a:r>
            <a:r>
              <a:rPr lang="en-US" sz="1700" dirty="0">
                <a:latin typeface="Arial" panose="020B0604020202020204" pitchFamily="34" charset="0"/>
                <a:cs typeface="Arial" panose="020B0604020202020204" pitchFamily="34" charset="0"/>
              </a:rPr>
              <a:t>bears don’t need to eat because they’re already stuffed</a:t>
            </a:r>
            <a:r>
              <a:rPr lang="en-US" sz="1700" dirty="0" smtClean="0">
                <a:latin typeface="Arial" panose="020B0604020202020204" pitchFamily="34" charset="0"/>
                <a:cs typeface="Arial" panose="020B0604020202020204" pitchFamily="34" charset="0"/>
              </a:rPr>
              <a:t>.”</a:t>
            </a:r>
          </a:p>
          <a:p>
            <a:pPr lvl="1"/>
            <a:r>
              <a:rPr lang="en-US" sz="1700" dirty="0" smtClean="0">
                <a:latin typeface="Arial" panose="020B0604020202020204" pitchFamily="34" charset="0"/>
                <a:cs typeface="Arial" panose="020B0604020202020204" pitchFamily="34" charset="0"/>
              </a:rPr>
              <a:t>Sooner </a:t>
            </a:r>
            <a:r>
              <a:rPr lang="en-US" sz="1700" dirty="0">
                <a:latin typeface="Arial" panose="020B0604020202020204" pitchFamily="34" charset="0"/>
                <a:cs typeface="Arial" panose="020B0604020202020204" pitchFamily="34" charset="0"/>
              </a:rPr>
              <a:t>than later, it will become an unconscious </a:t>
            </a:r>
            <a:r>
              <a:rPr lang="en-US" sz="1700" dirty="0" smtClean="0">
                <a:latin typeface="Arial" panose="020B0604020202020204" pitchFamily="34" charset="0"/>
                <a:cs typeface="Arial" panose="020B0604020202020204" pitchFamily="34" charset="0"/>
              </a:rPr>
              <a:t>competence.</a:t>
            </a:r>
          </a:p>
          <a:p>
            <a:pPr lvl="1"/>
            <a:r>
              <a:rPr lang="en-US" sz="1700" dirty="0" smtClean="0">
                <a:latin typeface="Arial" panose="020B0604020202020204" pitchFamily="34" charset="0"/>
                <a:cs typeface="Arial" panose="020B0604020202020204" pitchFamily="34" charset="0"/>
              </a:rPr>
              <a:t>That </a:t>
            </a:r>
            <a:r>
              <a:rPr lang="en-US" sz="1700" dirty="0">
                <a:latin typeface="Arial" panose="020B0604020202020204" pitchFamily="34" charset="0"/>
                <a:cs typeface="Arial" panose="020B0604020202020204" pitchFamily="34" charset="0"/>
              </a:rPr>
              <a:t>will be the day you are one of the few truly quick-witted people you know. </a:t>
            </a:r>
            <a:endParaRPr lang="en-US" sz="1700" dirty="0" smtClean="0">
              <a:latin typeface="Arial" panose="020B0604020202020204" pitchFamily="34" charset="0"/>
              <a:cs typeface="Arial" panose="020B0604020202020204" pitchFamily="34" charset="0"/>
            </a:endParaRPr>
          </a:p>
          <a:p>
            <a:pPr lvl="1"/>
            <a:r>
              <a:rPr lang="en-US" sz="1700" dirty="0" smtClean="0">
                <a:latin typeface="Arial" panose="020B0604020202020204" pitchFamily="34" charset="0"/>
                <a:cs typeface="Arial" panose="020B0604020202020204" pitchFamily="34" charset="0"/>
              </a:rPr>
              <a:t>But </a:t>
            </a:r>
            <a:r>
              <a:rPr lang="en-US" sz="1700" dirty="0">
                <a:latin typeface="Arial" panose="020B0604020202020204" pitchFamily="34" charset="0"/>
                <a:cs typeface="Arial" panose="020B0604020202020204" pitchFamily="34" charset="0"/>
              </a:rPr>
              <a:t>it all starts with that INTENTIONAL brain trigger.</a:t>
            </a:r>
          </a:p>
          <a:p>
            <a:r>
              <a:rPr lang="en-US" sz="1700" dirty="0">
                <a:latin typeface="Arial" panose="020B0604020202020204" pitchFamily="34" charset="0"/>
                <a:cs typeface="Arial" panose="020B0604020202020204" pitchFamily="34" charset="0"/>
              </a:rPr>
              <a:t>Just start thinking about </a:t>
            </a:r>
            <a:r>
              <a:rPr lang="en-US" sz="1700" dirty="0" smtClean="0">
                <a:latin typeface="Arial" panose="020B0604020202020204" pitchFamily="34" charset="0"/>
                <a:cs typeface="Arial" panose="020B0604020202020204" pitchFamily="34" charset="0"/>
              </a:rPr>
              <a:t>anything and everything…then </a:t>
            </a:r>
            <a:r>
              <a:rPr lang="en-US" sz="1700" dirty="0">
                <a:latin typeface="Arial" panose="020B0604020202020204" pitchFamily="34" charset="0"/>
                <a:cs typeface="Arial" panose="020B0604020202020204" pitchFamily="34" charset="0"/>
              </a:rPr>
              <a:t>express your thought process out loud. </a:t>
            </a:r>
            <a:r>
              <a:rPr lang="en-US" sz="1700" dirty="0" smtClean="0">
                <a:latin typeface="Arial" panose="020B0604020202020204" pitchFamily="34" charset="0"/>
                <a:cs typeface="Arial" panose="020B0604020202020204" pitchFamily="34" charset="0"/>
              </a:rPr>
              <a:t>This will give you a visceral and potentially humorous perspective on everything. (e.g. “Did </a:t>
            </a:r>
            <a:r>
              <a:rPr lang="en-US" sz="1700" dirty="0">
                <a:latin typeface="Arial" panose="020B0604020202020204" pitchFamily="34" charset="0"/>
                <a:cs typeface="Arial" panose="020B0604020202020204" pitchFamily="34" charset="0"/>
              </a:rPr>
              <a:t>you ever wonder </a:t>
            </a:r>
            <a:r>
              <a:rPr lang="en-US" sz="1700" dirty="0" smtClean="0">
                <a:latin typeface="Arial" panose="020B0604020202020204" pitchFamily="34" charset="0"/>
                <a:cs typeface="Arial" panose="020B0604020202020204" pitchFamily="34" charset="0"/>
              </a:rPr>
              <a:t>why…?” “Who </a:t>
            </a:r>
            <a:r>
              <a:rPr lang="en-US" sz="1700" dirty="0">
                <a:latin typeface="Arial" panose="020B0604020202020204" pitchFamily="34" charset="0"/>
                <a:cs typeface="Arial" panose="020B0604020202020204" pitchFamily="34" charset="0"/>
              </a:rPr>
              <a:t>are these people</a:t>
            </a:r>
            <a:r>
              <a:rPr lang="en-US" sz="1700" dirty="0" smtClean="0">
                <a:latin typeface="Arial" panose="020B0604020202020204" pitchFamily="34" charset="0"/>
                <a:cs typeface="Arial" panose="020B0604020202020204" pitchFamily="34" charset="0"/>
              </a:rPr>
              <a:t>?” “Emily </a:t>
            </a:r>
            <a:r>
              <a:rPr lang="en-US" sz="1700" dirty="0">
                <a:latin typeface="Arial" panose="020B0604020202020204" pitchFamily="34" charset="0"/>
                <a:cs typeface="Arial" panose="020B0604020202020204" pitchFamily="34" charset="0"/>
              </a:rPr>
              <a:t>wants to kiss me with a mouth full of food</a:t>
            </a:r>
            <a:r>
              <a:rPr lang="en-US" sz="1700" dirty="0" smtClean="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It’s not like I’d floss her teeth with </a:t>
            </a:r>
            <a:r>
              <a:rPr lang="en-US" sz="1700" dirty="0" smtClean="0">
                <a:latin typeface="Arial" panose="020B0604020202020204" pitchFamily="34" charset="0"/>
                <a:cs typeface="Arial" panose="020B0604020202020204" pitchFamily="34" charset="0"/>
              </a:rPr>
              <a:t>my tongue.”)</a:t>
            </a:r>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Thinking an extra chess move ahead often yields </a:t>
            </a:r>
            <a:r>
              <a:rPr lang="en-US" sz="1700" dirty="0" smtClean="0">
                <a:latin typeface="Arial" panose="020B0604020202020204" pitchFamily="34" charset="0"/>
                <a:cs typeface="Arial" panose="020B0604020202020204" pitchFamily="34" charset="0"/>
              </a:rPr>
              <a:t>funny. (e.g. </a:t>
            </a:r>
            <a:r>
              <a:rPr lang="en-US" sz="1700" dirty="0">
                <a:latin typeface="Arial" panose="020B0604020202020204" pitchFamily="34" charset="0"/>
                <a:cs typeface="Arial" panose="020B0604020202020204" pitchFamily="34" charset="0"/>
              </a:rPr>
              <a:t>f</a:t>
            </a:r>
            <a:r>
              <a:rPr lang="en-US" sz="1700" dirty="0" smtClean="0">
                <a:latin typeface="Arial" panose="020B0604020202020204" pitchFamily="34" charset="0"/>
                <a:cs typeface="Arial" panose="020B0604020202020204" pitchFamily="34" charset="0"/>
              </a:rPr>
              <a:t>our </a:t>
            </a:r>
            <a:r>
              <a:rPr lang="en-US" sz="1700" dirty="0">
                <a:latin typeface="Arial" panose="020B0604020202020204" pitchFamily="34" charset="0"/>
                <a:cs typeface="Arial" panose="020B0604020202020204" pitchFamily="34" charset="0"/>
              </a:rPr>
              <a:t>empty </a:t>
            </a:r>
            <a:r>
              <a:rPr lang="en-US" sz="1700" dirty="0" smtClean="0">
                <a:latin typeface="Arial" panose="020B0604020202020204" pitchFamily="34" charset="0"/>
                <a:cs typeface="Arial" panose="020B0604020202020204" pitchFamily="34" charset="0"/>
              </a:rPr>
              <a:t>dumpsters)</a:t>
            </a:r>
            <a:endParaRPr lang="en-US"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7462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3200" dirty="0" smtClean="0">
                <a:solidFill>
                  <a:srgbClr val="142864"/>
                </a:solidFill>
                <a:latin typeface="Montserrat Semi Bold" pitchFamily="50" charset="0"/>
              </a:rPr>
              <a:t>FIVE MORE? ARE YOU KIDDING ME?</a:t>
            </a:r>
            <a:r>
              <a:rPr lang="en-US" sz="4800" dirty="0" smtClean="0">
                <a:solidFill>
                  <a:srgbClr val="142864"/>
                </a:solidFill>
                <a:latin typeface="Montserrat Semi Bold" pitchFamily="50" charset="0"/>
              </a:rPr>
              <a:t/>
            </a:r>
            <a:br>
              <a:rPr lang="en-US" sz="4800" dirty="0" smtClean="0">
                <a:solidFill>
                  <a:srgbClr val="142864"/>
                </a:solidFill>
                <a:latin typeface="Montserrat Semi Bold" pitchFamily="50" charset="0"/>
              </a:rPr>
            </a:br>
            <a:r>
              <a:rPr lang="en-US" sz="3200" b="1" dirty="0" smtClean="0">
                <a:latin typeface="Arial" panose="020B0604020202020204" pitchFamily="34" charset="0"/>
                <a:cs typeface="Arial" panose="020B0604020202020204" pitchFamily="34" charset="0"/>
              </a:rPr>
              <a:t>Take Your Show On The Road!</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71600"/>
            <a:ext cx="8229600" cy="5257800"/>
          </a:xfrm>
        </p:spPr>
        <p:txBody>
          <a:bodyPr>
            <a:normAutofit fontScale="47500" lnSpcReduction="20000"/>
          </a:bodyPr>
          <a:lstStyle/>
          <a:p>
            <a:r>
              <a:rPr lang="en-US" sz="3600" dirty="0">
                <a:latin typeface="Arial" panose="020B0604020202020204" pitchFamily="34" charset="0"/>
                <a:cs typeface="Arial" panose="020B0604020202020204" pitchFamily="34" charset="0"/>
              </a:rPr>
              <a:t>Practice timing intentionally…which is basically acting skill. Even do so when nobody is around. </a:t>
            </a:r>
            <a:r>
              <a:rPr lang="en-US" sz="3600" dirty="0" smtClean="0">
                <a:latin typeface="Arial" panose="020B0604020202020204" pitchFamily="34" charset="0"/>
                <a:cs typeface="Arial" panose="020B0604020202020204" pitchFamily="34" charset="0"/>
              </a:rPr>
              <a:t>WATCH </a:t>
            </a:r>
            <a:r>
              <a:rPr lang="en-US" sz="3600" dirty="0">
                <a:latin typeface="Arial" panose="020B0604020202020204" pitchFamily="34" charset="0"/>
                <a:cs typeface="Arial" panose="020B0604020202020204" pitchFamily="34" charset="0"/>
              </a:rPr>
              <a:t>the </a:t>
            </a:r>
            <a:r>
              <a:rPr lang="en-US" sz="3600" dirty="0" smtClean="0">
                <a:latin typeface="Arial" panose="020B0604020202020204" pitchFamily="34" charset="0"/>
                <a:cs typeface="Arial" panose="020B0604020202020204" pitchFamily="34" charset="0"/>
              </a:rPr>
              <a:t>masters.</a:t>
            </a:r>
          </a:p>
          <a:p>
            <a:r>
              <a:rPr lang="en-US" sz="3600" dirty="0" smtClean="0">
                <a:latin typeface="Arial" panose="020B0604020202020204" pitchFamily="34" charset="0"/>
                <a:cs typeface="Arial" panose="020B0604020202020204" pitchFamily="34" charset="0"/>
              </a:rPr>
              <a:t>Note the “Punctuation Effect”: laughter typically happens during pauses in speech, so remember to leave time for the laugh.</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Even when </a:t>
            </a:r>
            <a:r>
              <a:rPr lang="en-US" sz="3600" dirty="0" smtClean="0">
                <a:latin typeface="Arial" panose="020B0604020202020204" pitchFamily="34" charset="0"/>
                <a:cs typeface="Arial" panose="020B0604020202020204" pitchFamily="34" charset="0"/>
              </a:rPr>
              <a:t>on a quest to be objectively comedic</a:t>
            </a:r>
            <a:r>
              <a:rPr lang="en-US" sz="3600" dirty="0">
                <a:latin typeface="Arial" panose="020B0604020202020204" pitchFamily="34" charset="0"/>
                <a:cs typeface="Arial" panose="020B0604020202020204" pitchFamily="34" charset="0"/>
              </a:rPr>
              <a:t>, there still doesn’t have to be a ton of pressure</a:t>
            </a:r>
            <a:r>
              <a:rPr lang="en-US" sz="3600" dirty="0" smtClean="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Let the game come to you. </a:t>
            </a:r>
            <a:endParaRPr lang="en-US" sz="3600" dirty="0" smtClean="0">
              <a:latin typeface="Arial" panose="020B0604020202020204" pitchFamily="34" charset="0"/>
              <a:cs typeface="Arial" panose="020B0604020202020204" pitchFamily="34" charset="0"/>
            </a:endParaRPr>
          </a:p>
          <a:p>
            <a:pPr lvl="1"/>
            <a:r>
              <a:rPr lang="en-US" sz="3600" dirty="0" smtClean="0">
                <a:latin typeface="Arial" panose="020B0604020202020204" pitchFamily="34" charset="0"/>
                <a:cs typeface="Arial" panose="020B0604020202020204" pitchFamily="34" charset="0"/>
              </a:rPr>
              <a:t>Leave </a:t>
            </a:r>
            <a:r>
              <a:rPr lang="en-US" sz="3600" dirty="0">
                <a:latin typeface="Arial" panose="020B0604020202020204" pitchFamily="34" charset="0"/>
                <a:cs typeface="Arial" panose="020B0604020202020204" pitchFamily="34" charset="0"/>
              </a:rPr>
              <a:t>a notebook on the nightstand like Mitch </a:t>
            </a:r>
            <a:r>
              <a:rPr lang="en-US" sz="3600" dirty="0" err="1">
                <a:latin typeface="Arial" panose="020B0604020202020204" pitchFamily="34" charset="0"/>
                <a:cs typeface="Arial" panose="020B0604020202020204" pitchFamily="34" charset="0"/>
              </a:rPr>
              <a:t>Hedberg</a:t>
            </a:r>
            <a:r>
              <a:rPr lang="en-US" sz="3600" dirty="0">
                <a:latin typeface="Arial" panose="020B0604020202020204" pitchFamily="34" charset="0"/>
                <a:cs typeface="Arial" panose="020B0604020202020204" pitchFamily="34" charset="0"/>
              </a:rPr>
              <a:t> and write down anything funny. If it’s still funny later, it probably really is </a:t>
            </a:r>
            <a:r>
              <a:rPr lang="en-US" sz="3600" dirty="0" smtClean="0">
                <a:latin typeface="Arial" panose="020B0604020202020204" pitchFamily="34" charset="0"/>
                <a:cs typeface="Arial" panose="020B0604020202020204" pitchFamily="34" charset="0"/>
              </a:rPr>
              <a:t>funny.</a:t>
            </a:r>
          </a:p>
          <a:p>
            <a:pPr lvl="1"/>
            <a:r>
              <a:rPr lang="en-US" sz="3600" dirty="0" smtClean="0">
                <a:latin typeface="Arial" panose="020B0604020202020204" pitchFamily="34" charset="0"/>
                <a:cs typeface="Arial" panose="020B0604020202020204" pitchFamily="34" charset="0"/>
              </a:rPr>
              <a:t>Another </a:t>
            </a:r>
            <a:r>
              <a:rPr lang="en-US" sz="3600" dirty="0">
                <a:latin typeface="Arial" panose="020B0604020202020204" pitchFamily="34" charset="0"/>
                <a:cs typeface="Arial" panose="020B0604020202020204" pitchFamily="34" charset="0"/>
              </a:rPr>
              <a:t>test of authenticity is if you’re laughing yourself when you think of it.  Before you know it, you’ll have a “tight five</a:t>
            </a:r>
            <a:r>
              <a:rPr lang="en-US" sz="3600" dirty="0" smtClean="0">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Much like </a:t>
            </a:r>
            <a:r>
              <a:rPr lang="en-US" sz="3600" dirty="0" smtClean="0">
                <a:latin typeface="Arial" panose="020B0604020202020204" pitchFamily="34" charset="0"/>
                <a:cs typeface="Arial" panose="020B0604020202020204" pitchFamily="34" charset="0"/>
              </a:rPr>
              <a:t>not being intimidated by </a:t>
            </a:r>
            <a:r>
              <a:rPr lang="en-US" sz="3600" dirty="0" err="1" smtClean="0">
                <a:latin typeface="Arial" panose="020B0604020202020204" pitchFamily="34" charset="0"/>
                <a:cs typeface="Arial" panose="020B0604020202020204" pitchFamily="34" charset="0"/>
              </a:rPr>
              <a:t>improv</a:t>
            </a:r>
            <a:r>
              <a:rPr lang="en-US" sz="3600" dirty="0" smtClean="0">
                <a:latin typeface="Arial" panose="020B0604020202020204" pitchFamily="34" charset="0"/>
                <a:cs typeface="Arial" panose="020B0604020202020204" pitchFamily="34" charset="0"/>
              </a:rPr>
              <a:t>, don’t be </a:t>
            </a:r>
            <a:r>
              <a:rPr lang="en-US" sz="3600" dirty="0">
                <a:latin typeface="Arial" panose="020B0604020202020204" pitchFamily="34" charset="0"/>
                <a:cs typeface="Arial" panose="020B0604020202020204" pitchFamily="34" charset="0"/>
              </a:rPr>
              <a:t>afraid of open mic </a:t>
            </a:r>
            <a:r>
              <a:rPr lang="en-US" sz="3600" dirty="0" smtClean="0">
                <a:latin typeface="Arial" panose="020B0604020202020204" pitchFamily="34" charset="0"/>
                <a:cs typeface="Arial" panose="020B0604020202020204" pitchFamily="34" charset="0"/>
              </a:rPr>
              <a:t>night, either. Unless you’re in NYC, LA or Chicago, most </a:t>
            </a:r>
            <a:r>
              <a:rPr lang="en-US" sz="3600" dirty="0">
                <a:latin typeface="Arial" panose="020B0604020202020204" pitchFamily="34" charset="0"/>
                <a:cs typeface="Arial" panose="020B0604020202020204" pitchFamily="34" charset="0"/>
              </a:rPr>
              <a:t>people </a:t>
            </a:r>
            <a:r>
              <a:rPr lang="en-US" sz="3600" dirty="0" smtClean="0">
                <a:latin typeface="Arial" panose="020B0604020202020204" pitchFamily="34" charset="0"/>
                <a:cs typeface="Arial" panose="020B0604020202020204" pitchFamily="34" charset="0"/>
              </a:rPr>
              <a:t>typically SUCK</a:t>
            </a:r>
            <a:r>
              <a:rPr lang="en-US" sz="3600" dirty="0">
                <a:latin typeface="Arial" panose="020B0604020202020204" pitchFamily="34" charset="0"/>
                <a:cs typeface="Arial" panose="020B0604020202020204" pitchFamily="34" charset="0"/>
              </a:rPr>
              <a:t>. If you take 20% of what you discover </a:t>
            </a:r>
            <a:r>
              <a:rPr lang="en-US" sz="3600" dirty="0" smtClean="0">
                <a:latin typeface="Arial" panose="020B0604020202020204" pitchFamily="34" charset="0"/>
                <a:cs typeface="Arial" panose="020B0604020202020204" pitchFamily="34" charset="0"/>
              </a:rPr>
              <a:t>here </a:t>
            </a:r>
            <a:r>
              <a:rPr lang="en-US" sz="3600" dirty="0" smtClean="0">
                <a:latin typeface="Arial" panose="020B0604020202020204" pitchFamily="34" charset="0"/>
                <a:cs typeface="Arial" panose="020B0604020202020204" pitchFamily="34" charset="0"/>
              </a:rPr>
              <a:t>and use it effectively, </a:t>
            </a:r>
            <a:r>
              <a:rPr lang="en-US" sz="3600" dirty="0">
                <a:latin typeface="Arial" panose="020B0604020202020204" pitchFamily="34" charset="0"/>
                <a:cs typeface="Arial" panose="020B0604020202020204" pitchFamily="34" charset="0"/>
              </a:rPr>
              <a:t>you'll rock it</a:t>
            </a:r>
            <a:r>
              <a:rPr lang="en-US" sz="3600" dirty="0" smtClean="0">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Also when you start to get </a:t>
            </a:r>
            <a:r>
              <a:rPr lang="en-US" sz="3600" dirty="0" smtClean="0">
                <a:latin typeface="Arial" panose="020B0604020202020204" pitchFamily="34" charset="0"/>
                <a:cs typeface="Arial" panose="020B0604020202020204" pitchFamily="34" charset="0"/>
              </a:rPr>
              <a:t>good at finding humor and your wit gets quicker, </a:t>
            </a:r>
            <a:r>
              <a:rPr lang="en-US" sz="3600" dirty="0">
                <a:latin typeface="Arial" panose="020B0604020202020204" pitchFamily="34" charset="0"/>
                <a:cs typeface="Arial" panose="020B0604020202020204" pitchFamily="34" charset="0"/>
              </a:rPr>
              <a:t>put yourself in any and all positions to be funny. </a:t>
            </a:r>
            <a:endParaRPr lang="en-US" sz="3600" dirty="0" smtClean="0">
              <a:latin typeface="Arial" panose="020B0604020202020204" pitchFamily="34" charset="0"/>
              <a:cs typeface="Arial" panose="020B0604020202020204" pitchFamily="34" charset="0"/>
            </a:endParaRPr>
          </a:p>
          <a:p>
            <a:pPr lvl="1"/>
            <a:r>
              <a:rPr lang="en-US" sz="3600" dirty="0" smtClean="0">
                <a:latin typeface="Arial" panose="020B0604020202020204" pitchFamily="34" charset="0"/>
                <a:cs typeface="Arial" panose="020B0604020202020204" pitchFamily="34" charset="0"/>
              </a:rPr>
              <a:t>I’m personally a BMX racing </a:t>
            </a:r>
            <a:r>
              <a:rPr lang="en-US" sz="3600" dirty="0" smtClean="0">
                <a:latin typeface="Arial" panose="020B0604020202020204" pitchFamily="34" charset="0"/>
                <a:cs typeface="Arial" panose="020B0604020202020204" pitchFamily="34" charset="0"/>
              </a:rPr>
              <a:t>and roller derby announcer</a:t>
            </a:r>
            <a:r>
              <a:rPr lang="en-US" sz="3600" dirty="0" smtClean="0">
                <a:latin typeface="Arial" panose="020B0604020202020204" pitchFamily="34" charset="0"/>
                <a:cs typeface="Arial" panose="020B0604020202020204" pitchFamily="34" charset="0"/>
              </a:rPr>
              <a:t>.</a:t>
            </a:r>
          </a:p>
          <a:p>
            <a:pPr lvl="1"/>
            <a:r>
              <a:rPr lang="en-US" sz="3600" dirty="0" smtClean="0">
                <a:latin typeface="Arial" panose="020B0604020202020204" pitchFamily="34" charset="0"/>
                <a:cs typeface="Arial" panose="020B0604020202020204" pitchFamily="34" charset="0"/>
              </a:rPr>
              <a:t>Another </a:t>
            </a:r>
            <a:r>
              <a:rPr lang="en-US" sz="3600" dirty="0">
                <a:latin typeface="Arial" panose="020B0604020202020204" pitchFamily="34" charset="0"/>
                <a:cs typeface="Arial" panose="020B0604020202020204" pitchFamily="34" charset="0"/>
              </a:rPr>
              <a:t>funny guy a know always hosted the </a:t>
            </a:r>
            <a:r>
              <a:rPr lang="en-US" sz="3600" dirty="0" smtClean="0">
                <a:latin typeface="Arial" panose="020B0604020202020204" pitchFamily="34" charset="0"/>
                <a:cs typeface="Arial" panose="020B0604020202020204" pitchFamily="34" charset="0"/>
              </a:rPr>
              <a:t>Chamber of Commerce </a:t>
            </a:r>
            <a:r>
              <a:rPr lang="en-US" sz="3600" dirty="0" smtClean="0">
                <a:latin typeface="Arial" panose="020B0604020202020204" pitchFamily="34" charset="0"/>
                <a:cs typeface="Arial" panose="020B0604020202020204" pitchFamily="34" charset="0"/>
              </a:rPr>
              <a:t>meetings </a:t>
            </a:r>
            <a:r>
              <a:rPr lang="en-US" sz="3600" dirty="0">
                <a:latin typeface="Arial" panose="020B0604020202020204" pitchFamily="34" charset="0"/>
                <a:cs typeface="Arial" panose="020B0604020202020204" pitchFamily="34" charset="0"/>
              </a:rPr>
              <a:t>(and he was a funeral director!)</a:t>
            </a:r>
          </a:p>
          <a:p>
            <a:pPr marL="0" indent="0">
              <a:buNone/>
            </a:pPr>
            <a:endParaRPr lang="en-US" sz="3600" b="1" dirty="0" smtClean="0">
              <a:latin typeface="Arial" panose="020B0604020202020204" pitchFamily="34" charset="0"/>
              <a:cs typeface="Arial" panose="020B0604020202020204" pitchFamily="34" charset="0"/>
            </a:endParaRPr>
          </a:p>
          <a:p>
            <a:pPr marL="0" indent="0" algn="ctr">
              <a:buNone/>
            </a:pPr>
            <a:r>
              <a:rPr lang="en-US" sz="5100" b="1" dirty="0" smtClean="0">
                <a:solidFill>
                  <a:schemeClr val="tx2"/>
                </a:solidFill>
                <a:latin typeface="Arial" panose="020B0604020202020204" pitchFamily="34" charset="0"/>
                <a:cs typeface="Arial" panose="020B0604020202020204" pitchFamily="34" charset="0"/>
              </a:rPr>
              <a:t>When </a:t>
            </a:r>
            <a:r>
              <a:rPr lang="en-US" sz="5100" b="1" dirty="0">
                <a:solidFill>
                  <a:schemeClr val="tx2"/>
                </a:solidFill>
                <a:latin typeface="Arial" panose="020B0604020202020204" pitchFamily="34" charset="0"/>
                <a:cs typeface="Arial" panose="020B0604020202020204" pitchFamily="34" charset="0"/>
              </a:rPr>
              <a:t>you get good at being funny, you’ll be amazed by how even pro comics leave a lot in the </a:t>
            </a:r>
            <a:r>
              <a:rPr lang="en-US" sz="5100" b="1" dirty="0" smtClean="0">
                <a:solidFill>
                  <a:schemeClr val="tx2"/>
                </a:solidFill>
                <a:latin typeface="Arial" panose="020B0604020202020204" pitchFamily="34" charset="0"/>
                <a:cs typeface="Arial" panose="020B0604020202020204" pitchFamily="34" charset="0"/>
              </a:rPr>
              <a:t>table.</a:t>
            </a:r>
            <a:endParaRPr lang="en-US" sz="5100" b="1" dirty="0">
              <a:solidFill>
                <a:schemeClr val="tx2"/>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3422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solidFill>
                  <a:srgbClr val="142864"/>
                </a:solidFill>
                <a:latin typeface="Montserrat Semi Bold" pitchFamily="50" charset="0"/>
              </a:rPr>
              <a:t>THE COMEDIC POWER OF WORDS </a:t>
            </a:r>
            <a:r>
              <a:rPr lang="en-US" dirty="0" smtClean="0">
                <a:solidFill>
                  <a:srgbClr val="142864"/>
                </a:solidFill>
                <a:latin typeface="Montserrat Semi Bold" pitchFamily="50" charset="0"/>
              </a:rPr>
              <a:t>THEMSELVES</a:t>
            </a:r>
            <a:endParaRPr lang="en-US" dirty="0"/>
          </a:p>
        </p:txBody>
      </p:sp>
      <p:sp>
        <p:nvSpPr>
          <p:cNvPr id="3" name="Content Placeholder 2"/>
          <p:cNvSpPr>
            <a:spLocks noGrp="1"/>
          </p:cNvSpPr>
          <p:nvPr>
            <p:ph idx="1"/>
          </p:nvPr>
        </p:nvSpPr>
        <p:spPr>
          <a:xfrm>
            <a:off x="457200" y="1447800"/>
            <a:ext cx="8229600" cy="4525963"/>
          </a:xfrm>
        </p:spPr>
        <p:txBody>
          <a:bodyPr>
            <a:noAutofit/>
          </a:bodyPr>
          <a:lstStyle/>
          <a:p>
            <a:r>
              <a:rPr lang="en-US" sz="1900" dirty="0">
                <a:latin typeface="Arial" panose="020B0604020202020204" pitchFamily="34" charset="0"/>
                <a:cs typeface="Arial" panose="020B0604020202020204" pitchFamily="34" charset="0"/>
              </a:rPr>
              <a:t>This </a:t>
            </a:r>
            <a:r>
              <a:rPr lang="en-US" sz="1900" dirty="0" smtClean="0">
                <a:latin typeface="Arial" panose="020B0604020202020204" pitchFamily="34" charset="0"/>
                <a:cs typeface="Arial" panose="020B0604020202020204" pitchFamily="34" charset="0"/>
              </a:rPr>
              <a:t>phenomenon is both interesting AND powerful, and is therefore not to be overlooked.</a:t>
            </a:r>
          </a:p>
          <a:p>
            <a:r>
              <a:rPr lang="en-US" sz="1900" dirty="0" smtClean="0">
                <a:latin typeface="Arial" panose="020B0604020202020204" pitchFamily="34" charset="0"/>
                <a:cs typeface="Arial" panose="020B0604020202020204" pitchFamily="34" charset="0"/>
              </a:rPr>
              <a:t>… Certain </a:t>
            </a:r>
            <a:r>
              <a:rPr lang="en-US" sz="1900" dirty="0">
                <a:latin typeface="Arial" panose="020B0604020202020204" pitchFamily="34" charset="0"/>
                <a:cs typeface="Arial" panose="020B0604020202020204" pitchFamily="34" charset="0"/>
              </a:rPr>
              <a:t>words are funnier </a:t>
            </a:r>
            <a:r>
              <a:rPr lang="en-US" sz="1900" dirty="0" smtClean="0">
                <a:latin typeface="Arial" panose="020B0604020202020204" pitchFamily="34" charset="0"/>
                <a:cs typeface="Arial" panose="020B0604020202020204" pitchFamily="34" charset="0"/>
              </a:rPr>
              <a:t>than others, and there</a:t>
            </a:r>
            <a:r>
              <a:rPr lang="en-US" sz="1900" dirty="0">
                <a:latin typeface="Arial" panose="020B0604020202020204" pitchFamily="34" charset="0"/>
                <a:cs typeface="Arial" panose="020B0604020202020204" pitchFamily="34" charset="0"/>
              </a:rPr>
              <a:t> </a:t>
            </a:r>
            <a:r>
              <a:rPr lang="en-US" sz="1900" dirty="0" smtClean="0">
                <a:latin typeface="Arial" panose="020B0604020202020204" pitchFamily="34" charset="0"/>
                <a:cs typeface="Arial" panose="020B0604020202020204" pitchFamily="34" charset="0"/>
              </a:rPr>
              <a:t>is actual science behind it: </a:t>
            </a:r>
            <a:r>
              <a:rPr lang="en-US" sz="1900" u="sng" dirty="0" smtClean="0">
                <a:latin typeface="Arial" panose="020B0604020202020204" pitchFamily="34" charset="0"/>
                <a:cs typeface="Arial" panose="020B0604020202020204" pitchFamily="34" charset="0"/>
                <a:hlinkClick r:id="rId2"/>
              </a:rPr>
              <a:t>https</a:t>
            </a:r>
            <a:r>
              <a:rPr lang="en-US" sz="1900" u="sng" dirty="0">
                <a:latin typeface="Arial" panose="020B0604020202020204" pitchFamily="34" charset="0"/>
                <a:cs typeface="Arial" panose="020B0604020202020204" pitchFamily="34" charset="0"/>
                <a:hlinkClick r:id="rId2"/>
              </a:rPr>
              <a:t>://www.cbc.ca/radio/that-sounds-funny-the-science-behind-why-certain-words-make-us-laugh-1.4925920</a:t>
            </a:r>
            <a:r>
              <a:rPr lang="en-US" sz="1900" dirty="0">
                <a:latin typeface="Arial" panose="020B0604020202020204" pitchFamily="34" charset="0"/>
                <a:cs typeface="Arial" panose="020B0604020202020204" pitchFamily="34" charset="0"/>
              </a:rPr>
              <a:t> </a:t>
            </a:r>
            <a:endParaRPr lang="en-US" sz="1900" dirty="0" smtClean="0">
              <a:latin typeface="Arial" panose="020B0604020202020204" pitchFamily="34" charset="0"/>
              <a:cs typeface="Arial" panose="020B0604020202020204" pitchFamily="34" charset="0"/>
            </a:endParaRPr>
          </a:p>
          <a:p>
            <a:pPr lvl="1"/>
            <a:r>
              <a:rPr lang="en-US" sz="1900" dirty="0" smtClean="0">
                <a:latin typeface="Arial" panose="020B0604020202020204" pitchFamily="34" charset="0"/>
                <a:cs typeface="Arial" panose="020B0604020202020204" pitchFamily="34" charset="0"/>
              </a:rPr>
              <a:t>It </a:t>
            </a:r>
            <a:r>
              <a:rPr lang="en-US" sz="1900" dirty="0">
                <a:latin typeface="Arial" panose="020B0604020202020204" pitchFamily="34" charset="0"/>
                <a:cs typeface="Arial" panose="020B0604020202020204" pitchFamily="34" charset="0"/>
              </a:rPr>
              <a:t>has to do with the mental image generated AND the actual letters in the word. </a:t>
            </a:r>
            <a:r>
              <a:rPr lang="en-US" sz="1900" dirty="0" smtClean="0">
                <a:latin typeface="Arial" panose="020B0604020202020204" pitchFamily="34" charset="0"/>
                <a:cs typeface="Arial" panose="020B0604020202020204" pitchFamily="34" charset="0"/>
              </a:rPr>
              <a:t>Lots </a:t>
            </a:r>
            <a:r>
              <a:rPr lang="en-US" sz="1900" dirty="0">
                <a:latin typeface="Arial" panose="020B0604020202020204" pitchFamily="34" charset="0"/>
                <a:cs typeface="Arial" panose="020B0604020202020204" pitchFamily="34" charset="0"/>
              </a:rPr>
              <a:t>of “k” and “</a:t>
            </a:r>
            <a:r>
              <a:rPr lang="en-US" sz="1900" dirty="0" err="1">
                <a:latin typeface="Arial" panose="020B0604020202020204" pitchFamily="34" charset="0"/>
                <a:cs typeface="Arial" panose="020B0604020202020204" pitchFamily="34" charset="0"/>
              </a:rPr>
              <a:t>oo</a:t>
            </a:r>
            <a:r>
              <a:rPr lang="en-US" sz="1900" dirty="0">
                <a:latin typeface="Arial" panose="020B0604020202020204" pitchFamily="34" charset="0"/>
                <a:cs typeface="Arial" panose="020B0604020202020204" pitchFamily="34" charset="0"/>
              </a:rPr>
              <a:t>” sounds. </a:t>
            </a:r>
          </a:p>
          <a:p>
            <a:pPr lvl="1"/>
            <a:r>
              <a:rPr lang="en-US" sz="1900" dirty="0" smtClean="0">
                <a:latin typeface="Arial" panose="020B0604020202020204" pitchFamily="34" charset="0"/>
                <a:cs typeface="Arial" panose="020B0604020202020204" pitchFamily="34" charset="0"/>
              </a:rPr>
              <a:t>Pickles </a:t>
            </a:r>
            <a:r>
              <a:rPr lang="en-US" sz="1900" dirty="0">
                <a:latin typeface="Arial" panose="020B0604020202020204" pitchFamily="34" charset="0"/>
                <a:cs typeface="Arial" panose="020B0604020202020204" pitchFamily="34" charset="0"/>
              </a:rPr>
              <a:t>are funnier than olives, and boobies are funnier than breasts. </a:t>
            </a:r>
            <a:endParaRPr lang="en-US" sz="1900" dirty="0" smtClean="0">
              <a:latin typeface="Arial" panose="020B0604020202020204" pitchFamily="34" charset="0"/>
              <a:cs typeface="Arial" panose="020B0604020202020204" pitchFamily="34" charset="0"/>
            </a:endParaRPr>
          </a:p>
          <a:p>
            <a:pPr lvl="1"/>
            <a:r>
              <a:rPr lang="en-US" sz="1900" dirty="0">
                <a:latin typeface="Arial" panose="020B0604020202020204" pitchFamily="34" charset="0"/>
                <a:cs typeface="Arial" panose="020B0604020202020204" pitchFamily="34" charset="0"/>
              </a:rPr>
              <a:t>Remember Johnny Carson’s “swanky</a:t>
            </a:r>
            <a:r>
              <a:rPr lang="en-US" sz="1900" dirty="0" smtClean="0">
                <a:latin typeface="Arial" panose="020B0604020202020204" pitchFamily="34" charset="0"/>
                <a:cs typeface="Arial" panose="020B0604020202020204" pitchFamily="34" charset="0"/>
              </a:rPr>
              <a:t>” neighborhood</a:t>
            </a:r>
            <a:r>
              <a:rPr lang="en-US" sz="1900" dirty="0">
                <a:latin typeface="Arial" panose="020B0604020202020204" pitchFamily="34" charset="0"/>
                <a:cs typeface="Arial" panose="020B0604020202020204" pitchFamily="34" charset="0"/>
              </a:rPr>
              <a:t>?  Yes…”swanky” is funnier than “rich</a:t>
            </a:r>
            <a:r>
              <a:rPr lang="en-US" sz="1900" dirty="0" smtClean="0">
                <a:latin typeface="Arial" panose="020B0604020202020204" pitchFamily="34" charset="0"/>
                <a:cs typeface="Arial" panose="020B0604020202020204" pitchFamily="34" charset="0"/>
              </a:rPr>
              <a:t>”!</a:t>
            </a:r>
            <a:endParaRPr lang="en-US" sz="1900" dirty="0">
              <a:latin typeface="Arial" panose="020B0604020202020204" pitchFamily="34" charset="0"/>
              <a:cs typeface="Arial" panose="020B0604020202020204" pitchFamily="34" charset="0"/>
            </a:endParaRPr>
          </a:p>
          <a:p>
            <a:r>
              <a:rPr lang="en-US" sz="1900" dirty="0">
                <a:latin typeface="Arial" panose="020B0604020202020204" pitchFamily="34" charset="0"/>
                <a:cs typeface="Arial" panose="020B0604020202020204" pitchFamily="34" charset="0"/>
              </a:rPr>
              <a:t>I’ve also </a:t>
            </a:r>
            <a:r>
              <a:rPr lang="en-US" sz="1900" dirty="0" smtClean="0">
                <a:latin typeface="Arial" panose="020B0604020202020204" pitchFamily="34" charset="0"/>
                <a:cs typeface="Arial" panose="020B0604020202020204" pitchFamily="34" charset="0"/>
              </a:rPr>
              <a:t>noticed </a:t>
            </a:r>
            <a:r>
              <a:rPr lang="en-US" sz="1900" dirty="0">
                <a:latin typeface="Arial" panose="020B0604020202020204" pitchFamily="34" charset="0"/>
                <a:cs typeface="Arial" panose="020B0604020202020204" pitchFamily="34" charset="0"/>
              </a:rPr>
              <a:t>certain </a:t>
            </a:r>
            <a:r>
              <a:rPr lang="en-US" sz="1900" dirty="0" smtClean="0">
                <a:latin typeface="Arial" panose="020B0604020202020204" pitchFamily="34" charset="0"/>
                <a:cs typeface="Arial" panose="020B0604020202020204" pitchFamily="34" charset="0"/>
              </a:rPr>
              <a:t>rarely-used </a:t>
            </a:r>
            <a:r>
              <a:rPr lang="en-US" sz="1900" dirty="0">
                <a:latin typeface="Arial" panose="020B0604020202020204" pitchFamily="34" charset="0"/>
                <a:cs typeface="Arial" panose="020B0604020202020204" pitchFamily="34" charset="0"/>
              </a:rPr>
              <a:t>vocab words are </a:t>
            </a:r>
            <a:r>
              <a:rPr lang="en-US" sz="1900" dirty="0" smtClean="0">
                <a:latin typeface="Arial" panose="020B0604020202020204" pitchFamily="34" charset="0"/>
                <a:cs typeface="Arial" panose="020B0604020202020204" pitchFamily="34" charset="0"/>
              </a:rPr>
              <a:t>funnier. (e.g. awry</a:t>
            </a:r>
            <a:r>
              <a:rPr lang="en-US" sz="1900" dirty="0">
                <a:latin typeface="Arial" panose="020B0604020202020204" pitchFamily="34" charset="0"/>
                <a:cs typeface="Arial" panose="020B0604020202020204" pitchFamily="34" charset="0"/>
              </a:rPr>
              <a:t>, belligerent, decadent, </a:t>
            </a:r>
            <a:r>
              <a:rPr lang="en-US" sz="1900" dirty="0" smtClean="0">
                <a:latin typeface="Arial" panose="020B0604020202020204" pitchFamily="34" charset="0"/>
                <a:cs typeface="Arial" panose="020B0604020202020204" pitchFamily="34" charset="0"/>
              </a:rPr>
              <a:t>preposterous…your </a:t>
            </a:r>
            <a:r>
              <a:rPr lang="en-US" sz="1900" dirty="0" smtClean="0">
                <a:latin typeface="Arial" panose="020B0604020202020204" pitchFamily="34" charset="0"/>
                <a:cs typeface="Arial" panose="020B0604020202020204" pitchFamily="34" charset="0"/>
              </a:rPr>
              <a:t>examples?)  The irony is often found in using big, smart words to describe something inherently silly or dumb. This is therefore </a:t>
            </a:r>
            <a:r>
              <a:rPr lang="en-US" sz="1900" i="1" dirty="0" smtClean="0">
                <a:latin typeface="Arial" panose="020B0604020202020204" pitchFamily="34" charset="0"/>
                <a:cs typeface="Arial" panose="020B0604020202020204" pitchFamily="34" charset="0"/>
              </a:rPr>
              <a:t>dead simple </a:t>
            </a:r>
            <a:r>
              <a:rPr lang="en-US" sz="1900" dirty="0" smtClean="0">
                <a:latin typeface="Arial" panose="020B0604020202020204" pitchFamily="34" charset="0"/>
                <a:cs typeface="Arial" panose="020B0604020202020204" pitchFamily="34" charset="0"/>
              </a:rPr>
              <a:t>when you get the hang of it.</a:t>
            </a:r>
          </a:p>
          <a:p>
            <a:r>
              <a:rPr lang="en-US" sz="1900" dirty="0" smtClean="0">
                <a:latin typeface="Arial" panose="020B0604020202020204" pitchFamily="34" charset="0"/>
                <a:cs typeface="Arial" panose="020B0604020202020204" pitchFamily="34" charset="0"/>
              </a:rPr>
              <a:t>Again…putting this in action sends all </a:t>
            </a:r>
            <a:r>
              <a:rPr lang="en-US" sz="1900" dirty="0">
                <a:latin typeface="Arial" panose="020B0604020202020204" pitchFamily="34" charset="0"/>
                <a:cs typeface="Arial" panose="020B0604020202020204" pitchFamily="34" charset="0"/>
              </a:rPr>
              <a:t>the RIGHT messages</a:t>
            </a:r>
            <a:r>
              <a:rPr lang="en-US" sz="1900" dirty="0" smtClean="0">
                <a:latin typeface="Arial" panose="020B0604020202020204" pitchFamily="34" charset="0"/>
                <a:cs typeface="Arial" panose="020B0604020202020204" pitchFamily="34" charset="0"/>
              </a:rPr>
              <a:t>.</a:t>
            </a:r>
            <a:endParaRPr lang="en-US"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9469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3600" dirty="0" smtClean="0">
                <a:solidFill>
                  <a:srgbClr val="142864"/>
                </a:solidFill>
                <a:latin typeface="Montserrat Semi Bold" pitchFamily="50" charset="0"/>
              </a:rPr>
              <a:t>TAKE ALL THE HELP YOU CAN GET</a:t>
            </a:r>
            <a:endParaRPr lang="en-US" sz="3600" dirty="0">
              <a:solidFill>
                <a:srgbClr val="142864"/>
              </a:solidFill>
              <a:latin typeface="Montserrat Semi Bold" pitchFamily="50" charset="0"/>
            </a:endParaRPr>
          </a:p>
        </p:txBody>
      </p:sp>
      <p:sp>
        <p:nvSpPr>
          <p:cNvPr id="3" name="Content Placeholder 2"/>
          <p:cNvSpPr>
            <a:spLocks noGrp="1"/>
          </p:cNvSpPr>
          <p:nvPr>
            <p:ph idx="1"/>
          </p:nvPr>
        </p:nvSpPr>
        <p:spPr>
          <a:xfrm>
            <a:off x="76200" y="1143000"/>
            <a:ext cx="4749076" cy="5486400"/>
          </a:xfrm>
        </p:spPr>
        <p:txBody>
          <a:bodyPr>
            <a:noAutofit/>
          </a:bodyPr>
          <a:lstStyle/>
          <a:p>
            <a:r>
              <a:rPr lang="en-US" sz="1400" dirty="0" smtClean="0">
                <a:latin typeface="Arial" panose="020B0604020202020204" pitchFamily="34" charset="0"/>
                <a:cs typeface="Arial" panose="020B0604020202020204" pitchFamily="34" charset="0"/>
              </a:rPr>
              <a:t>Comedians aren’t as proud a lot as you think.</a:t>
            </a:r>
          </a:p>
          <a:p>
            <a:r>
              <a:rPr lang="en-US" sz="1400" dirty="0">
                <a:latin typeface="Arial" panose="020B0604020202020204" pitchFamily="34" charset="0"/>
                <a:cs typeface="Arial" panose="020B0604020202020204" pitchFamily="34" charset="0"/>
              </a:rPr>
              <a:t>Use of Props/sight gags </a:t>
            </a:r>
            <a:r>
              <a:rPr lang="en-US" sz="1400" dirty="0" smtClean="0">
                <a:latin typeface="Arial" panose="020B0604020202020204" pitchFamily="34" charset="0"/>
                <a:cs typeface="Arial" panose="020B0604020202020204" pitchFamily="34" charset="0"/>
              </a:rPr>
              <a:t>(e.g. Zimbabwe money)</a:t>
            </a:r>
            <a:endParaRPr lang="en-US" sz="1400" dirty="0">
              <a:latin typeface="Arial" panose="020B0604020202020204" pitchFamily="34" charset="0"/>
              <a:cs typeface="Arial" panose="020B0604020202020204" pitchFamily="34" charset="0"/>
            </a:endParaRPr>
          </a:p>
          <a:p>
            <a:r>
              <a:rPr lang="en-US" sz="1400" dirty="0" smtClean="0">
                <a:latin typeface="Arial" panose="020B0604020202020204" pitchFamily="34" charset="0"/>
                <a:cs typeface="Arial" panose="020B0604020202020204" pitchFamily="34" charset="0"/>
              </a:rPr>
              <a:t>Admittedly, street </a:t>
            </a:r>
            <a:r>
              <a:rPr lang="en-US" sz="1400" dirty="0">
                <a:latin typeface="Arial" panose="020B0604020202020204" pitchFamily="34" charset="0"/>
                <a:cs typeface="Arial" panose="020B0604020202020204" pitchFamily="34" charset="0"/>
              </a:rPr>
              <a:t>magic </a:t>
            </a:r>
            <a:r>
              <a:rPr lang="en-US" sz="1400" dirty="0" smtClean="0">
                <a:latin typeface="Arial" panose="020B0604020202020204" pitchFamily="34" charset="0"/>
                <a:cs typeface="Arial" panose="020B0604020202020204" pitchFamily="34" charset="0"/>
              </a:rPr>
              <a:t>can indeed make women laugh, and is even an open door for </a:t>
            </a:r>
            <a:r>
              <a:rPr lang="en-US" sz="1400" dirty="0">
                <a:latin typeface="Arial" panose="020B0604020202020204" pitchFamily="34" charset="0"/>
                <a:cs typeface="Arial" panose="020B0604020202020204" pitchFamily="34" charset="0"/>
              </a:rPr>
              <a:t>comedy. </a:t>
            </a:r>
            <a:r>
              <a:rPr lang="en-US" sz="1400" dirty="0" smtClean="0">
                <a:latin typeface="Arial" panose="020B0604020202020204" pitchFamily="34" charset="0"/>
                <a:cs typeface="Arial" panose="020B0604020202020204" pitchFamily="34" charset="0"/>
              </a:rPr>
              <a:t>(e.g. The </a:t>
            </a:r>
            <a:r>
              <a:rPr lang="en-US" sz="1400" dirty="0">
                <a:latin typeface="Arial" panose="020B0604020202020204" pitchFamily="34" charset="0"/>
                <a:cs typeface="Arial" panose="020B0604020202020204" pitchFamily="34" charset="0"/>
              </a:rPr>
              <a:t>glass trick at </a:t>
            </a:r>
            <a:r>
              <a:rPr lang="en-US" sz="1400" dirty="0" smtClean="0">
                <a:latin typeface="Arial" panose="020B0604020202020204" pitchFamily="34" charset="0"/>
                <a:cs typeface="Arial" panose="020B0604020202020204" pitchFamily="34" charset="0"/>
              </a:rPr>
              <a:t>restaurants, which you can pre-arrange) </a:t>
            </a:r>
            <a:r>
              <a:rPr lang="en-US" sz="1400" dirty="0">
                <a:latin typeface="Arial" panose="020B0604020202020204" pitchFamily="34" charset="0"/>
                <a:cs typeface="Arial" panose="020B0604020202020204" pitchFamily="34" charset="0"/>
                <a:hlinkClick r:id="rId2"/>
              </a:rPr>
              <a:t>https://</a:t>
            </a:r>
            <a:r>
              <a:rPr lang="en-US" sz="1400" dirty="0" smtClean="0">
                <a:latin typeface="Arial" panose="020B0604020202020204" pitchFamily="34" charset="0"/>
                <a:cs typeface="Arial" panose="020B0604020202020204" pitchFamily="34" charset="0"/>
                <a:hlinkClick r:id="rId2"/>
              </a:rPr>
              <a:t>www.youtube.com/watch?v=AzCpcJOhQdg</a:t>
            </a:r>
            <a:r>
              <a:rPr lang="en-US" sz="1400" dirty="0" smtClean="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Steal, steal, steal with a clean conscience…even the pros do this </a:t>
            </a:r>
            <a:r>
              <a:rPr lang="en-US" sz="1400" dirty="0" smtClean="0">
                <a:latin typeface="Arial" panose="020B0604020202020204" pitchFamily="34" charset="0"/>
                <a:cs typeface="Arial" panose="020B0604020202020204" pitchFamily="34" charset="0"/>
              </a:rPr>
              <a:t>(e.g. “Thank </a:t>
            </a:r>
            <a:r>
              <a:rPr lang="en-US" sz="1400" dirty="0">
                <a:latin typeface="Arial" panose="020B0604020202020204" pitchFamily="34" charset="0"/>
                <a:cs typeface="Arial" panose="020B0604020202020204" pitchFamily="34" charset="0"/>
              </a:rPr>
              <a:t>you very </a:t>
            </a:r>
            <a:r>
              <a:rPr lang="en-US" sz="1400" dirty="0" smtClean="0">
                <a:latin typeface="Arial" panose="020B0604020202020204" pitchFamily="34" charset="0"/>
                <a:cs typeface="Arial" panose="020B0604020202020204" pitchFamily="34" charset="0"/>
              </a:rPr>
              <a:t>little,” </a:t>
            </a:r>
            <a:r>
              <a:rPr lang="en-US" sz="1400" dirty="0">
                <a:latin typeface="Arial" panose="020B0604020202020204" pitchFamily="34" charset="0"/>
                <a:cs typeface="Arial" panose="020B0604020202020204" pitchFamily="34" charset="0"/>
              </a:rPr>
              <a:t>from </a:t>
            </a:r>
            <a:r>
              <a:rPr lang="en-US" sz="1400" i="1" dirty="0" err="1">
                <a:latin typeface="Arial" panose="020B0604020202020204" pitchFamily="34" charset="0"/>
                <a:cs typeface="Arial" panose="020B0604020202020204" pitchFamily="34" charset="0"/>
              </a:rPr>
              <a:t>Caddyshack</a:t>
            </a:r>
            <a:r>
              <a:rPr lang="en-US" sz="1400" dirty="0" smtClean="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Yiddish is for everyone...and it's </a:t>
            </a:r>
            <a:r>
              <a:rPr lang="en-US" sz="1400" dirty="0" smtClean="0">
                <a:latin typeface="Arial" panose="020B0604020202020204" pitchFamily="34" charset="0"/>
                <a:cs typeface="Arial" panose="020B0604020202020204" pitchFamily="34" charset="0"/>
              </a:rPr>
              <a:t>hilarious.</a:t>
            </a:r>
          </a:p>
          <a:p>
            <a:pPr lvl="1"/>
            <a:r>
              <a:rPr lang="en-US" sz="1400" dirty="0" smtClean="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science behind why words are funnier </a:t>
            </a:r>
            <a:r>
              <a:rPr lang="en-US" sz="1400" dirty="0" smtClean="0">
                <a:latin typeface="Arial" panose="020B0604020202020204" pitchFamily="34" charset="0"/>
                <a:cs typeface="Arial" panose="020B0604020202020204" pitchFamily="34" charset="0"/>
              </a:rPr>
              <a:t>on the previous slide is </a:t>
            </a:r>
            <a:r>
              <a:rPr lang="en-US" sz="1400" dirty="0">
                <a:latin typeface="Arial" panose="020B0604020202020204" pitchFamily="34" charset="0"/>
                <a:cs typeface="Arial" panose="020B0604020202020204" pitchFamily="34" charset="0"/>
              </a:rPr>
              <a:t>the reason why Yiddish is </a:t>
            </a:r>
            <a:r>
              <a:rPr lang="en-US" sz="1400" dirty="0" smtClean="0">
                <a:latin typeface="Arial" panose="020B0604020202020204" pitchFamily="34" charset="0"/>
                <a:cs typeface="Arial" panose="020B0604020202020204" pitchFamily="34" charset="0"/>
              </a:rPr>
              <a:t>funnier.</a:t>
            </a:r>
          </a:p>
          <a:p>
            <a:pPr lvl="1"/>
            <a:r>
              <a:rPr lang="en-US" sz="1400" dirty="0" smtClean="0">
                <a:latin typeface="Arial" panose="020B0604020202020204" pitchFamily="34" charset="0"/>
                <a:cs typeface="Arial" panose="020B0604020202020204" pitchFamily="34" charset="0"/>
              </a:rPr>
              <a:t>This is a big reason why Jewish comedians are funnier, too. (See </a:t>
            </a:r>
            <a:r>
              <a:rPr lang="en-US" sz="1400" dirty="0">
                <a:latin typeface="Arial" panose="020B0604020202020204" pitchFamily="34" charset="0"/>
                <a:cs typeface="Arial" panose="020B0604020202020204" pitchFamily="34" charset="0"/>
              </a:rPr>
              <a:t>how many of </a:t>
            </a:r>
            <a:r>
              <a:rPr lang="en-US" sz="1400" dirty="0" smtClean="0">
                <a:latin typeface="Arial" panose="020B0604020202020204" pitchFamily="34" charset="0"/>
                <a:cs typeface="Arial" panose="020B0604020202020204" pitchFamily="34" charset="0"/>
              </a:rPr>
              <a:t>these words </a:t>
            </a:r>
            <a:r>
              <a:rPr lang="en-US" sz="1400" dirty="0">
                <a:latin typeface="Arial" panose="020B0604020202020204" pitchFamily="34" charset="0"/>
                <a:cs typeface="Arial" panose="020B0604020202020204" pitchFamily="34" charset="0"/>
              </a:rPr>
              <a:t>you recognize from Mel Brooks </a:t>
            </a:r>
            <a:r>
              <a:rPr lang="en-US" sz="1400" dirty="0" smtClean="0">
                <a:latin typeface="Arial" panose="020B0604020202020204" pitchFamily="34" charset="0"/>
                <a:cs typeface="Arial" panose="020B0604020202020204" pitchFamily="34" charset="0"/>
              </a:rPr>
              <a:t>movies: </a:t>
            </a:r>
            <a:r>
              <a:rPr lang="en-US" sz="1400" i="1" dirty="0" err="1" smtClean="0">
                <a:latin typeface="Arial" panose="020B0604020202020204" pitchFamily="34" charset="0"/>
                <a:cs typeface="Arial" panose="020B0604020202020204" pitchFamily="34" charset="0"/>
              </a:rPr>
              <a:t>meshuggeneh</a:t>
            </a:r>
            <a:r>
              <a:rPr lang="en-US" sz="1400" i="1"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verklempt</a:t>
            </a:r>
            <a:r>
              <a:rPr lang="en-US" sz="1400" i="1" dirty="0">
                <a:latin typeface="Arial" panose="020B0604020202020204" pitchFamily="34" charset="0"/>
                <a:cs typeface="Arial" panose="020B0604020202020204" pitchFamily="34" charset="0"/>
              </a:rPr>
              <a:t>, klutz, schmooze, schlep, </a:t>
            </a:r>
            <a:r>
              <a:rPr lang="en-US" sz="1400" i="1" dirty="0" err="1">
                <a:latin typeface="Arial" panose="020B0604020202020204" pitchFamily="34" charset="0"/>
                <a:cs typeface="Arial" panose="020B0604020202020204" pitchFamily="34" charset="0"/>
              </a:rPr>
              <a:t>schtupp</a:t>
            </a:r>
            <a:r>
              <a:rPr lang="en-US" sz="1400" i="1"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bupkis</a:t>
            </a:r>
            <a:r>
              <a:rPr lang="en-US" sz="1400" i="1"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tchatchke</a:t>
            </a:r>
            <a:r>
              <a:rPr lang="en-US" sz="1400" i="1"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fakakta</a:t>
            </a:r>
            <a:r>
              <a:rPr lang="en-US" sz="1400" i="1" dirty="0">
                <a:latin typeface="Arial" panose="020B0604020202020204" pitchFamily="34" charset="0"/>
                <a:cs typeface="Arial" panose="020B0604020202020204" pitchFamily="34" charset="0"/>
              </a:rPr>
              <a:t>, kerfuffle, </a:t>
            </a:r>
            <a:r>
              <a:rPr lang="en-US" sz="1400" i="1" dirty="0" err="1">
                <a:latin typeface="Arial" panose="020B0604020202020204" pitchFamily="34" charset="0"/>
                <a:cs typeface="Arial" panose="020B0604020202020204" pitchFamily="34" charset="0"/>
              </a:rPr>
              <a:t>farshlugginer</a:t>
            </a:r>
            <a:r>
              <a:rPr lang="en-US" sz="1400" dirty="0">
                <a:latin typeface="Arial" panose="020B0604020202020204" pitchFamily="34" charset="0"/>
                <a:cs typeface="Arial" panose="020B0604020202020204" pitchFamily="34" charset="0"/>
              </a:rPr>
              <a:t>, and my personal favorite </a:t>
            </a:r>
            <a:r>
              <a:rPr lang="en-US" sz="1400" i="1" dirty="0" err="1">
                <a:latin typeface="Arial" panose="020B0604020202020204" pitchFamily="34" charset="0"/>
                <a:cs typeface="Arial" panose="020B0604020202020204" pitchFamily="34" charset="0"/>
              </a:rPr>
              <a:t>fershnickert</a:t>
            </a:r>
            <a:r>
              <a:rPr lang="en-US" sz="1400" dirty="0">
                <a:latin typeface="Arial" panose="020B0604020202020204" pitchFamily="34" charset="0"/>
                <a:cs typeface="Arial" panose="020B0604020202020204" pitchFamily="34" charset="0"/>
              </a:rPr>
              <a:t>) </a:t>
            </a:r>
          </a:p>
          <a:p>
            <a:pPr lvl="1"/>
            <a:r>
              <a:rPr lang="en-US" sz="1400" dirty="0" smtClean="0">
                <a:latin typeface="Arial" panose="020B0604020202020204" pitchFamily="34" charset="0"/>
                <a:cs typeface="Arial" panose="020B0604020202020204" pitchFamily="34" charset="0"/>
              </a:rPr>
              <a:t>While </a:t>
            </a:r>
            <a:r>
              <a:rPr lang="en-US" sz="1400" dirty="0">
                <a:latin typeface="Arial" panose="020B0604020202020204" pitchFamily="34" charset="0"/>
                <a:cs typeface="Arial" panose="020B0604020202020204" pitchFamily="34" charset="0"/>
              </a:rPr>
              <a:t>it’s arguable these words are on the silly side of humor rather than the attractive side, I’d counter they indicate creative intelligence</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pic>
        <p:nvPicPr>
          <p:cNvPr id="3074" name="Picture 2" descr="C:\1 X &amp; Y Communications\Masterclass For Men\Sept 2022 - Comedy Clinic\Images\2018-08-08_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76400"/>
            <a:ext cx="3934549"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323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4876800"/>
            <a:ext cx="8229600" cy="1143000"/>
          </a:xfrm>
        </p:spPr>
        <p:txBody>
          <a:bodyPr>
            <a:noAutofit/>
          </a:bodyPr>
          <a:lstStyle/>
          <a:p>
            <a:r>
              <a:rPr lang="en-US" sz="6600" dirty="0" smtClean="0">
                <a:solidFill>
                  <a:srgbClr val="142864"/>
                </a:solidFill>
                <a:latin typeface="Montserrat Semi Bold" pitchFamily="50" charset="0"/>
              </a:rPr>
              <a:t>WE’RE IN THE HOME STRETCH…</a:t>
            </a:r>
            <a:endParaRPr lang="en-US" sz="6600" dirty="0">
              <a:solidFill>
                <a:srgbClr val="142864"/>
              </a:solidFill>
              <a:latin typeface="Montserrat Semi Bold" pitchFamily="50"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380999"/>
            <a:ext cx="5029200" cy="3809619"/>
          </a:xfrm>
          <a:prstGeom prst="rect">
            <a:avLst/>
          </a:prstGeom>
        </p:spPr>
      </p:pic>
    </p:spTree>
    <p:extLst>
      <p:ext uri="{BB962C8B-B14F-4D97-AF65-F5344CB8AC3E}">
        <p14:creationId xmlns:p14="http://schemas.microsoft.com/office/powerpoint/2010/main" val="1114917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311" y="2438400"/>
            <a:ext cx="8229600" cy="1143000"/>
          </a:xfrm>
        </p:spPr>
        <p:txBody>
          <a:bodyPr>
            <a:noAutofit/>
          </a:bodyPr>
          <a:lstStyle/>
          <a:p>
            <a:r>
              <a:rPr lang="en-US" sz="6000" dirty="0" smtClean="0">
                <a:solidFill>
                  <a:srgbClr val="142864"/>
                </a:solidFill>
                <a:latin typeface="Montserrat Semi Bold" pitchFamily="50" charset="0"/>
              </a:rPr>
              <a:t>…BUT HOLD YOUR HORSES. IT’S CONTEST TIME AGAIN</a:t>
            </a:r>
            <a:br>
              <a:rPr lang="en-US" sz="6000" dirty="0" smtClean="0">
                <a:solidFill>
                  <a:srgbClr val="142864"/>
                </a:solidFill>
                <a:latin typeface="Montserrat Semi Bold" pitchFamily="50" charset="0"/>
              </a:rPr>
            </a:br>
            <a:endParaRPr lang="en-US" sz="6000" dirty="0">
              <a:solidFill>
                <a:srgbClr val="142864"/>
              </a:solidFill>
              <a:latin typeface="Montserrat Semi Bold" pitchFamily="50" charset="0"/>
            </a:endParaRPr>
          </a:p>
        </p:txBody>
      </p:sp>
      <p:sp>
        <p:nvSpPr>
          <p:cNvPr id="3" name="Content Placeholder 2"/>
          <p:cNvSpPr txBox="1">
            <a:spLocks/>
          </p:cNvSpPr>
          <p:nvPr/>
        </p:nvSpPr>
        <p:spPr>
          <a:xfrm>
            <a:off x="457200" y="44958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Arial" panose="020B0604020202020204" pitchFamily="34" charset="0"/>
                <a:cs typeface="Arial" panose="020B0604020202020204" pitchFamily="34" charset="0"/>
              </a:rPr>
              <a:t>First to respond with a valid answer gets a FREE copy of Female Persuasion.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9121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0815"/>
            <a:ext cx="8610600" cy="3733800"/>
          </a:xfrm>
        </p:spPr>
        <p:txBody>
          <a:bodyPr>
            <a:noAutofit/>
          </a:bodyPr>
          <a:lstStyle/>
          <a:p>
            <a:r>
              <a:rPr lang="en-US" sz="4800" b="1" dirty="0" smtClean="0">
                <a:solidFill>
                  <a:srgbClr val="142864"/>
                </a:solidFill>
                <a:latin typeface="Arial" panose="020B0604020202020204" pitchFamily="34" charset="0"/>
                <a:cs typeface="Arial" panose="020B0604020202020204" pitchFamily="34" charset="0"/>
              </a:rPr>
              <a:t>Name TWO comedians who starred in </a:t>
            </a:r>
            <a:r>
              <a:rPr lang="en-US" sz="4800" b="1" i="1" dirty="0" err="1" smtClean="0">
                <a:solidFill>
                  <a:srgbClr val="142864"/>
                </a:solidFill>
                <a:latin typeface="Arial" panose="020B0604020202020204" pitchFamily="34" charset="0"/>
                <a:cs typeface="Arial" panose="020B0604020202020204" pitchFamily="34" charset="0"/>
              </a:rPr>
              <a:t>Caddyshack</a:t>
            </a:r>
            <a:endParaRPr lang="en-US" sz="4800" b="1" i="1" dirty="0">
              <a:solidFill>
                <a:srgbClr val="1428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78724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Autofit/>
          </a:bodyPr>
          <a:lstStyle/>
          <a:p>
            <a:r>
              <a:rPr lang="en-US" dirty="0" smtClean="0">
                <a:solidFill>
                  <a:srgbClr val="142864"/>
                </a:solidFill>
                <a:latin typeface="Montserrat Semi Bold" pitchFamily="50" charset="0"/>
              </a:rPr>
              <a:t>BUZZKILLS TO AVOID: WHAT’S NOT FUNNY</a:t>
            </a:r>
            <a:endParaRPr lang="en-US" dirty="0">
              <a:solidFill>
                <a:srgbClr val="142864"/>
              </a:solidFill>
              <a:latin typeface="Montserrat Semi Bold" pitchFamily="50" charset="0"/>
            </a:endParaRPr>
          </a:p>
        </p:txBody>
      </p:sp>
      <p:sp>
        <p:nvSpPr>
          <p:cNvPr id="3" name="Content Placeholder 2"/>
          <p:cNvSpPr>
            <a:spLocks noGrp="1"/>
          </p:cNvSpPr>
          <p:nvPr>
            <p:ph idx="1"/>
          </p:nvPr>
        </p:nvSpPr>
        <p:spPr>
          <a:xfrm>
            <a:off x="4114800" y="1447800"/>
            <a:ext cx="4572000" cy="5334000"/>
          </a:xfrm>
        </p:spPr>
        <p:txBody>
          <a:bodyPr>
            <a:normAutofit fontScale="47500" lnSpcReduction="20000"/>
          </a:bodyPr>
          <a:lstStyle/>
          <a:p>
            <a:r>
              <a:rPr lang="en-US" sz="3400" dirty="0" smtClean="0">
                <a:latin typeface="Arial" panose="020B0604020202020204" pitchFamily="34" charset="0"/>
                <a:cs typeface="Arial" panose="020B0604020202020204" pitchFamily="34" charset="0"/>
              </a:rPr>
              <a:t>Thomas Veatch, humor theorist: “So what’s the point?” or </a:t>
            </a:r>
            <a:r>
              <a:rPr lang="en-US" sz="3400" dirty="0" smtClean="0">
                <a:latin typeface="Arial" panose="020B0604020202020204" pitchFamily="34" charset="0"/>
                <a:cs typeface="Arial" panose="020B0604020202020204" pitchFamily="34" charset="0"/>
              </a:rPr>
              <a:t>“it </a:t>
            </a:r>
            <a:r>
              <a:rPr lang="en-US" sz="3400" dirty="0" smtClean="0">
                <a:latin typeface="Arial" panose="020B0604020202020204" pitchFamily="34" charset="0"/>
                <a:cs typeface="Arial" panose="020B0604020202020204" pitchFamily="34" charset="0"/>
              </a:rPr>
              <a:t>is offensive”.</a:t>
            </a:r>
          </a:p>
          <a:p>
            <a:r>
              <a:rPr lang="en-US" sz="3400" dirty="0" smtClean="0">
                <a:latin typeface="Arial" panose="020B0604020202020204" pitchFamily="34" charset="0"/>
                <a:cs typeface="Arial" panose="020B0604020202020204" pitchFamily="34" charset="0"/>
              </a:rPr>
              <a:t>Truly vitriolic anger</a:t>
            </a:r>
          </a:p>
          <a:p>
            <a:pPr lvl="1"/>
            <a:r>
              <a:rPr lang="en-US" sz="3400" dirty="0">
                <a:latin typeface="Arial" panose="020B0604020202020204" pitchFamily="34" charset="0"/>
                <a:cs typeface="Arial" panose="020B0604020202020204" pitchFamily="34" charset="0"/>
              </a:rPr>
              <a:t>I</a:t>
            </a:r>
            <a:r>
              <a:rPr lang="en-US" sz="3400" dirty="0" smtClean="0">
                <a:latin typeface="Arial" panose="020B0604020202020204" pitchFamily="34" charset="0"/>
                <a:cs typeface="Arial" panose="020B0604020202020204" pitchFamily="34" charset="0"/>
              </a:rPr>
              <a:t>f you’re legitimately pissed off, people aren’t going to be laughing. After all, </a:t>
            </a:r>
            <a:r>
              <a:rPr lang="en-US" sz="3400" i="1" dirty="0" smtClean="0">
                <a:latin typeface="Arial" panose="020B0604020202020204" pitchFamily="34" charset="0"/>
                <a:cs typeface="Arial" panose="020B0604020202020204" pitchFamily="34" charset="0"/>
              </a:rPr>
              <a:t>you’re</a:t>
            </a:r>
            <a:r>
              <a:rPr lang="en-US" sz="3400" dirty="0" smtClean="0">
                <a:latin typeface="Arial" panose="020B0604020202020204" pitchFamily="34" charset="0"/>
                <a:cs typeface="Arial" panose="020B0604020202020204" pitchFamily="34" charset="0"/>
              </a:rPr>
              <a:t> not.</a:t>
            </a:r>
          </a:p>
          <a:p>
            <a:pPr lvl="1"/>
            <a:r>
              <a:rPr lang="en-US" sz="3400" dirty="0" smtClean="0">
                <a:latin typeface="Arial" panose="020B0604020202020204" pitchFamily="34" charset="0"/>
                <a:cs typeface="Arial" panose="020B0604020202020204" pitchFamily="34" charset="0"/>
              </a:rPr>
              <a:t>Not to be confused with “parody rants” (e.g. John </a:t>
            </a:r>
            <a:r>
              <a:rPr lang="en-US" sz="3400" dirty="0" err="1" smtClean="0">
                <a:latin typeface="Arial" panose="020B0604020202020204" pitchFamily="34" charset="0"/>
                <a:cs typeface="Arial" panose="020B0604020202020204" pitchFamily="34" charset="0"/>
              </a:rPr>
              <a:t>Belushi</a:t>
            </a:r>
            <a:r>
              <a:rPr lang="en-US" sz="3400" dirty="0" smtClean="0">
                <a:latin typeface="Arial" panose="020B0604020202020204" pitchFamily="34" charset="0"/>
                <a:cs typeface="Arial" panose="020B0604020202020204" pitchFamily="34" charset="0"/>
              </a:rPr>
              <a:t> “But </a:t>
            </a:r>
            <a:r>
              <a:rPr lang="en-US" sz="3400" dirty="0" err="1" smtClean="0">
                <a:latin typeface="Arial" panose="020B0604020202020204" pitchFamily="34" charset="0"/>
                <a:cs typeface="Arial" panose="020B0604020202020204" pitchFamily="34" charset="0"/>
              </a:rPr>
              <a:t>nooo</a:t>
            </a:r>
            <a:r>
              <a:rPr lang="en-US" sz="3400" dirty="0" smtClean="0">
                <a:latin typeface="Arial" panose="020B0604020202020204" pitchFamily="34" charset="0"/>
                <a:cs typeface="Arial" panose="020B0604020202020204" pitchFamily="34" charset="0"/>
              </a:rPr>
              <a:t>!”)</a:t>
            </a:r>
          </a:p>
          <a:p>
            <a:r>
              <a:rPr lang="en-US" sz="3400" dirty="0" smtClean="0">
                <a:latin typeface="Arial" panose="020B0604020202020204" pitchFamily="34" charset="0"/>
                <a:cs typeface="Arial" panose="020B0604020202020204" pitchFamily="34" charset="0"/>
              </a:rPr>
              <a:t>Genuine self-loathing (again, not the Stuart Smalley kind of parody)</a:t>
            </a:r>
          </a:p>
          <a:p>
            <a:r>
              <a:rPr lang="en-US" sz="3400" dirty="0" smtClean="0">
                <a:latin typeface="Arial" panose="020B0604020202020204" pitchFamily="34" charset="0"/>
                <a:cs typeface="Arial" panose="020B0604020202020204" pitchFamily="34" charset="0"/>
              </a:rPr>
              <a:t>Anything dark or negative that’s not ironic</a:t>
            </a:r>
          </a:p>
          <a:p>
            <a:r>
              <a:rPr lang="en-US" sz="3400" dirty="0" smtClean="0">
                <a:latin typeface="Arial" panose="020B0604020202020204" pitchFamily="34" charset="0"/>
                <a:cs typeface="Arial" panose="020B0604020202020204" pitchFamily="34" charset="0"/>
              </a:rPr>
              <a:t>Being argumentative or opinionated, especially unprovoked (this has become a major problem in society lately)</a:t>
            </a:r>
          </a:p>
          <a:p>
            <a:r>
              <a:rPr lang="en-US" sz="3400" dirty="0" smtClean="0">
                <a:latin typeface="Arial" panose="020B0604020202020204" pitchFamily="34" charset="0"/>
                <a:cs typeface="Arial" panose="020B0604020202020204" pitchFamily="34" charset="0"/>
              </a:rPr>
              <a:t>Hurting people or animals, physically or emotionally. Being offensive is overrated.</a:t>
            </a:r>
          </a:p>
          <a:p>
            <a:r>
              <a:rPr lang="en-US" sz="3400" dirty="0" smtClean="0">
                <a:latin typeface="Arial" panose="020B0604020202020204" pitchFamily="34" charset="0"/>
                <a:cs typeface="Arial" panose="020B0604020202020204" pitchFamily="34" charset="0"/>
              </a:rPr>
              <a:t>Jokes toward social groups you haven’t earned the right to offend</a:t>
            </a:r>
          </a:p>
          <a:p>
            <a:r>
              <a:rPr lang="en-US" sz="3400" dirty="0" smtClean="0">
                <a:latin typeface="Arial" panose="020B0604020202020204" pitchFamily="34" charset="0"/>
                <a:cs typeface="Arial" panose="020B0604020202020204" pitchFamily="34" charset="0"/>
              </a:rPr>
              <a:t>Droning on about factoids and details</a:t>
            </a:r>
          </a:p>
          <a:p>
            <a:r>
              <a:rPr lang="en-US" sz="3400" dirty="0" smtClean="0">
                <a:latin typeface="Arial" panose="020B0604020202020204" pitchFamily="34" charset="0"/>
                <a:cs typeface="Arial" panose="020B0604020202020204" pitchFamily="34" charset="0"/>
              </a:rPr>
              <a:t>Extreme shyness / insecurity</a:t>
            </a:r>
          </a:p>
          <a:p>
            <a:r>
              <a:rPr lang="en-US" sz="3400" dirty="0" smtClean="0">
                <a:latin typeface="Arial" panose="020B0604020202020204" pitchFamily="34" charset="0"/>
                <a:cs typeface="Arial" panose="020B0604020202020204" pitchFamily="34" charset="0"/>
              </a:rPr>
              <a:t>Lack of clarity / being </a:t>
            </a:r>
            <a:r>
              <a:rPr lang="en-US" sz="3400" dirty="0" smtClean="0">
                <a:latin typeface="Arial" panose="020B0604020202020204" pitchFamily="34" charset="0"/>
                <a:cs typeface="Arial" panose="020B0604020202020204" pitchFamily="34" charset="0"/>
              </a:rPr>
              <a:t>esoteric</a:t>
            </a:r>
            <a:endParaRPr lang="en-US" sz="3400" dirty="0" smtClean="0">
              <a:latin typeface="Arial" panose="020B060402020202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a:p>
            <a:pPr marL="0" indent="0">
              <a:buNone/>
            </a:pPr>
            <a:r>
              <a:rPr lang="en-US" sz="3400" dirty="0">
                <a:latin typeface="Arial" panose="020B0604020202020204" pitchFamily="34" charset="0"/>
                <a:cs typeface="Arial" panose="020B0604020202020204" pitchFamily="34" charset="0"/>
                <a:hlinkClick r:id="rId2"/>
              </a:rPr>
              <a:t>https://www.tomveatch.com/else/humor/paper</a:t>
            </a:r>
            <a:r>
              <a:rPr lang="en-US" sz="3400" dirty="0" smtClean="0">
                <a:latin typeface="Arial" panose="020B0604020202020204" pitchFamily="34" charset="0"/>
                <a:cs typeface="Arial" panose="020B0604020202020204" pitchFamily="34" charset="0"/>
                <a:hlinkClick r:id="rId2"/>
              </a:rPr>
              <a:t>/</a:t>
            </a:r>
            <a:r>
              <a:rPr lang="en-US" sz="3400" dirty="0" smtClean="0">
                <a:latin typeface="Arial" panose="020B0604020202020204" pitchFamily="34" charset="0"/>
                <a:cs typeface="Arial" panose="020B0604020202020204" pitchFamily="34" charset="0"/>
              </a:rPr>
              <a:t>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81" y="1676400"/>
            <a:ext cx="3600333" cy="4495800"/>
          </a:xfrm>
          <a:prstGeom prst="rect">
            <a:avLst/>
          </a:prstGeom>
        </p:spPr>
      </p:pic>
    </p:spTree>
    <p:extLst>
      <p:ext uri="{BB962C8B-B14F-4D97-AF65-F5344CB8AC3E}">
        <p14:creationId xmlns:p14="http://schemas.microsoft.com/office/powerpoint/2010/main" val="2246138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sz="6000" dirty="0" smtClean="0">
                <a:solidFill>
                  <a:srgbClr val="142864"/>
                </a:solidFill>
                <a:latin typeface="Montserrat Semi Bold" pitchFamily="50" charset="0"/>
              </a:rPr>
              <a:t>SARCASM SECRETS</a:t>
            </a:r>
            <a:r>
              <a:rPr lang="en-US" dirty="0" smtClean="0">
                <a:solidFill>
                  <a:srgbClr val="142864"/>
                </a:solidFill>
                <a:latin typeface="Montserrat Semi Bold" pitchFamily="50" charset="0"/>
              </a:rPr>
              <a:t/>
            </a:r>
            <a:br>
              <a:rPr lang="en-US" dirty="0" smtClean="0">
                <a:solidFill>
                  <a:srgbClr val="142864"/>
                </a:solidFill>
                <a:latin typeface="Montserrat Semi Bold" pitchFamily="50" charset="0"/>
              </a:rPr>
            </a:br>
            <a:r>
              <a:rPr lang="en-US" sz="1600" b="1" dirty="0" smtClean="0"/>
              <a:t>sarcasm </a:t>
            </a:r>
            <a:r>
              <a:rPr lang="en-US" sz="1600" dirty="0" smtClean="0"/>
              <a:t>[ </a:t>
            </a:r>
            <a:r>
              <a:rPr lang="en-US" sz="1600" dirty="0" err="1"/>
              <a:t>sahr-kaz-uhm</a:t>
            </a:r>
            <a:r>
              <a:rPr lang="en-US" sz="1600" dirty="0"/>
              <a:t> </a:t>
            </a:r>
            <a:r>
              <a:rPr lang="en-US" sz="1600" dirty="0" smtClean="0"/>
              <a:t>]</a:t>
            </a:r>
            <a:br>
              <a:rPr lang="en-US" sz="1600" dirty="0" smtClean="0"/>
            </a:br>
            <a:r>
              <a:rPr lang="en-US" sz="1600" i="1" dirty="0" smtClean="0"/>
              <a:t>noun:   </a:t>
            </a:r>
            <a:r>
              <a:rPr lang="en-US" sz="1600" dirty="0" smtClean="0"/>
              <a:t>1) harsh</a:t>
            </a:r>
            <a:r>
              <a:rPr lang="en-US" sz="1600" dirty="0"/>
              <a:t>, cutting, or bitter derision, often using irony to point out the deficiencies or failings of someone or </a:t>
            </a:r>
            <a:r>
              <a:rPr lang="en-US" sz="1600" dirty="0" smtClean="0"/>
              <a:t>something: “He </a:t>
            </a:r>
            <a:r>
              <a:rPr lang="en-US" sz="1600" dirty="0"/>
              <a:t>resorts to sarcasm when he senses he’s losing an argument</a:t>
            </a:r>
            <a:r>
              <a:rPr lang="en-US" sz="1600" dirty="0" smtClean="0"/>
              <a:t>.”</a:t>
            </a:r>
            <a:r>
              <a:rPr lang="en-US" sz="1600" dirty="0"/>
              <a:t/>
            </a:r>
            <a:br>
              <a:rPr lang="en-US" sz="1600" dirty="0"/>
            </a:br>
            <a:r>
              <a:rPr lang="en-US" sz="1600" dirty="0" smtClean="0"/>
              <a:t>2) A </a:t>
            </a:r>
            <a:r>
              <a:rPr lang="en-US" sz="1600" dirty="0"/>
              <a:t>sharply ironical taunt; sneering or cutting remark: </a:t>
            </a:r>
            <a:br>
              <a:rPr lang="en-US" sz="1600" dirty="0"/>
            </a:br>
            <a:endParaRPr lang="en-US" sz="1600" dirty="0">
              <a:solidFill>
                <a:srgbClr val="142864"/>
              </a:solidFill>
              <a:latin typeface="Montserrat Semi Bold" pitchFamily="50" charset="0"/>
            </a:endParaRPr>
          </a:p>
        </p:txBody>
      </p:sp>
      <p:sp>
        <p:nvSpPr>
          <p:cNvPr id="3" name="Content Placeholder 2"/>
          <p:cNvSpPr>
            <a:spLocks noGrp="1"/>
          </p:cNvSpPr>
          <p:nvPr>
            <p:ph idx="1"/>
          </p:nvPr>
        </p:nvSpPr>
        <p:spPr>
          <a:xfrm>
            <a:off x="381000" y="2057400"/>
            <a:ext cx="8382000" cy="4648200"/>
          </a:xfrm>
        </p:spPr>
        <p:txBody>
          <a:bodyPr>
            <a:normAutofit lnSpcReduction="10000"/>
          </a:bodyPr>
          <a:lstStyle/>
          <a:p>
            <a:r>
              <a:rPr lang="en-US" sz="1700" dirty="0" smtClean="0">
                <a:latin typeface="Arial" panose="020B0604020202020204" pitchFamily="34" charset="0"/>
                <a:cs typeface="Arial" panose="020B0604020202020204" pitchFamily="34" charset="0"/>
              </a:rPr>
              <a:t>This is </a:t>
            </a:r>
            <a:r>
              <a:rPr lang="en-US" sz="1700" i="1" dirty="0" smtClean="0">
                <a:latin typeface="Arial" panose="020B0604020202020204" pitchFamily="34" charset="0"/>
                <a:cs typeface="Arial" panose="020B0604020202020204" pitchFamily="34" charset="0"/>
              </a:rPr>
              <a:t>very</a:t>
            </a:r>
            <a:r>
              <a:rPr lang="en-US" sz="1700" dirty="0" smtClean="0">
                <a:latin typeface="Arial" panose="020B0604020202020204" pitchFamily="34" charset="0"/>
                <a:cs typeface="Arial" panose="020B0604020202020204" pitchFamily="34" charset="0"/>
              </a:rPr>
              <a:t> tricky territory. Travel with care.</a:t>
            </a:r>
          </a:p>
          <a:p>
            <a:r>
              <a:rPr lang="en-US" sz="1700" dirty="0" smtClean="0">
                <a:latin typeface="Arial" panose="020B0604020202020204" pitchFamily="34" charset="0"/>
                <a:cs typeface="Arial" panose="020B0604020202020204" pitchFamily="34" charset="0"/>
              </a:rPr>
              <a:t>The ironic form of sarcasm is the only kind to use…if you can.</a:t>
            </a:r>
          </a:p>
          <a:p>
            <a:pPr lvl="1"/>
            <a:r>
              <a:rPr lang="en-US" sz="1700" dirty="0" smtClean="0">
                <a:latin typeface="Arial" panose="020B0604020202020204" pitchFamily="34" charset="0"/>
                <a:cs typeface="Arial" panose="020B0604020202020204" pitchFamily="34" charset="0"/>
              </a:rPr>
              <a:t>This is a staple of “cocky/funny” humor</a:t>
            </a:r>
          </a:p>
          <a:p>
            <a:pPr lvl="1"/>
            <a:r>
              <a:rPr lang="en-US" sz="1700" dirty="0" smtClean="0">
                <a:latin typeface="Arial" panose="020B0604020202020204" pitchFamily="34" charset="0"/>
                <a:cs typeface="Arial" panose="020B0604020202020204" pitchFamily="34" charset="0"/>
              </a:rPr>
              <a:t>It’s a great way to challenge women and show leadership…but ONLY if genuinely playful and innocuous (e.g. </a:t>
            </a:r>
            <a:r>
              <a:rPr lang="en-US" sz="1700" dirty="0">
                <a:latin typeface="Arial" panose="020B0604020202020204" pitchFamily="34" charset="0"/>
                <a:cs typeface="Arial" panose="020B0604020202020204" pitchFamily="34" charset="0"/>
              </a:rPr>
              <a:t>“Sure…you expect me to believe that</a:t>
            </a:r>
            <a:r>
              <a:rPr lang="en-US" sz="1700" dirty="0" smtClean="0">
                <a:latin typeface="Arial" panose="020B0604020202020204" pitchFamily="34" charset="0"/>
                <a:cs typeface="Arial" panose="020B0604020202020204" pitchFamily="34" charset="0"/>
              </a:rPr>
              <a:t>?” or “Oh, thanks. It’s like I’ve been looking for someone to teach me to drive from the passenger seat for several years now.” or the birthday compliment)</a:t>
            </a:r>
          </a:p>
          <a:p>
            <a:pPr lvl="1"/>
            <a:r>
              <a:rPr lang="en-US" sz="1700" dirty="0" smtClean="0">
                <a:latin typeface="Arial" panose="020B0604020202020204" pitchFamily="34" charset="0"/>
                <a:cs typeface="Arial" panose="020B0604020202020204" pitchFamily="34" charset="0"/>
              </a:rPr>
              <a:t>Can be used to implicate “benign wrongdoing”. (e.g. “Oh, NOW you’ve done it.” or “Great…now the entire neighborhood is going to expect favors from me.”)</a:t>
            </a:r>
          </a:p>
          <a:p>
            <a:r>
              <a:rPr lang="en-US" sz="1700" dirty="0" smtClean="0">
                <a:latin typeface="Arial" panose="020B0604020202020204" pitchFamily="34" charset="0"/>
                <a:cs typeface="Arial" panose="020B0604020202020204" pitchFamily="34" charset="0"/>
              </a:rPr>
              <a:t>Ironic humor is not synonymous with sarcastic humor. Sarcasm is only a subset.</a:t>
            </a:r>
          </a:p>
          <a:p>
            <a:r>
              <a:rPr lang="en-US" sz="1700" dirty="0" smtClean="0">
                <a:latin typeface="Arial" panose="020B0604020202020204" pitchFamily="34" charset="0"/>
                <a:cs typeface="Arial" panose="020B0604020202020204" pitchFamily="34" charset="0"/>
              </a:rPr>
              <a:t>Always avoid biting, bitter, dark and/or accusatory sarcasm (e.g. “Oh that’s rich, coming from someone who failed sixth grade” or “Good grief…keep talking and I’m going to kill myself, after I kill YOU first.”)</a:t>
            </a:r>
          </a:p>
          <a:p>
            <a:pPr lvl="1"/>
            <a:r>
              <a:rPr lang="en-US" sz="1700" dirty="0" smtClean="0">
                <a:latin typeface="Arial" panose="020B0604020202020204" pitchFamily="34" charset="0"/>
                <a:cs typeface="Arial" panose="020B0604020202020204" pitchFamily="34" charset="0"/>
              </a:rPr>
              <a:t>Women generally don’t get it, nor do they play it.</a:t>
            </a:r>
          </a:p>
          <a:p>
            <a:pPr lvl="1"/>
            <a:r>
              <a:rPr lang="en-US" sz="1700" dirty="0" smtClean="0">
                <a:latin typeface="Arial" panose="020B0604020202020204" pitchFamily="34" charset="0"/>
                <a:cs typeface="Arial" panose="020B0604020202020204" pitchFamily="34" charset="0"/>
              </a:rPr>
              <a:t>If you meet the relatively rare woman who enjoys this, it’s still recommended to avoid it.</a:t>
            </a:r>
          </a:p>
          <a:p>
            <a:pPr lvl="1"/>
            <a:endParaRPr lang="en-US" sz="20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920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186" y="77459"/>
            <a:ext cx="8229600" cy="1143000"/>
          </a:xfrm>
        </p:spPr>
        <p:txBody>
          <a:bodyPr>
            <a:normAutofit/>
          </a:bodyPr>
          <a:lstStyle/>
          <a:p>
            <a:r>
              <a:rPr lang="en-US" sz="3200" dirty="0" smtClean="0">
                <a:solidFill>
                  <a:srgbClr val="142864"/>
                </a:solidFill>
                <a:latin typeface="Montserrat Semi Bold" pitchFamily="50" charset="0"/>
              </a:rPr>
              <a:t>COMMON MISTAKES THAT DERAIL US IN THE QUEST TO BE HILARIOUS</a:t>
            </a:r>
            <a:endParaRPr lang="en-US" sz="3200" dirty="0">
              <a:solidFill>
                <a:srgbClr val="142864"/>
              </a:solidFill>
              <a:latin typeface="Montserrat Semi Bold" pitchFamily="50" charset="0"/>
            </a:endParaRPr>
          </a:p>
        </p:txBody>
      </p:sp>
      <p:sp>
        <p:nvSpPr>
          <p:cNvPr id="3" name="Content Placeholder 2"/>
          <p:cNvSpPr>
            <a:spLocks noGrp="1"/>
          </p:cNvSpPr>
          <p:nvPr>
            <p:ph idx="1"/>
          </p:nvPr>
        </p:nvSpPr>
        <p:spPr>
          <a:xfrm>
            <a:off x="0" y="1295400"/>
            <a:ext cx="6096000" cy="5716000"/>
          </a:xfrm>
        </p:spPr>
        <p:txBody>
          <a:bodyPr>
            <a:normAutofit fontScale="47500" lnSpcReduction="20000"/>
          </a:bodyPr>
          <a:lstStyle/>
          <a:p>
            <a:r>
              <a:rPr lang="en-US" sz="3600" dirty="0" smtClean="0">
                <a:latin typeface="Arial" panose="020B0604020202020204" pitchFamily="34" charset="0"/>
                <a:cs typeface="Arial" panose="020B0604020202020204" pitchFamily="34" charset="0"/>
              </a:rPr>
              <a:t>Effective comedy is never </a:t>
            </a:r>
            <a:r>
              <a:rPr lang="en-US" sz="3600" dirty="0">
                <a:latin typeface="Arial" panose="020B0604020202020204" pitchFamily="34" charset="0"/>
                <a:cs typeface="Arial" panose="020B0604020202020204" pitchFamily="34" charset="0"/>
              </a:rPr>
              <a:t>about </a:t>
            </a:r>
            <a:r>
              <a:rPr lang="en-US" sz="3600" dirty="0" smtClean="0">
                <a:latin typeface="Arial" panose="020B0604020202020204" pitchFamily="34" charset="0"/>
                <a:cs typeface="Arial" panose="020B0604020202020204" pitchFamily="34" charset="0"/>
              </a:rPr>
              <a:t>your own validation.  </a:t>
            </a:r>
            <a:r>
              <a:rPr lang="en-US" sz="3600" dirty="0">
                <a:latin typeface="Arial" panose="020B0604020202020204" pitchFamily="34" charset="0"/>
                <a:cs typeface="Arial" panose="020B0604020202020204" pitchFamily="34" charset="0"/>
              </a:rPr>
              <a:t>Needy comedy makes people withhold </a:t>
            </a:r>
            <a:r>
              <a:rPr lang="en-US" sz="3600" dirty="0" smtClean="0">
                <a:latin typeface="Arial" panose="020B0604020202020204" pitchFamily="34" charset="0"/>
                <a:cs typeface="Arial" panose="020B0604020202020204" pitchFamily="34" charset="0"/>
              </a:rPr>
              <a:t>laughter.</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Comedy can’t feel like work, let alone a social ploy devoid of </a:t>
            </a:r>
            <a:r>
              <a:rPr lang="en-US" sz="3600" dirty="0" smtClean="0">
                <a:latin typeface="Arial" panose="020B0604020202020204" pitchFamily="34" charset="0"/>
                <a:cs typeface="Arial" panose="020B0604020202020204" pitchFamily="34" charset="0"/>
              </a:rPr>
              <a:t>care. (e.g. Billy Crystal’s </a:t>
            </a:r>
            <a:r>
              <a:rPr lang="en-US" sz="3600" i="1" dirty="0" smtClean="0">
                <a:latin typeface="Arial" panose="020B0604020202020204" pitchFamily="34" charset="0"/>
                <a:cs typeface="Arial" panose="020B0604020202020204" pitchFamily="34" charset="0"/>
              </a:rPr>
              <a:t>Mr</a:t>
            </a:r>
            <a:r>
              <a:rPr lang="en-US" sz="3600" i="1" dirty="0">
                <a:latin typeface="Arial" panose="020B0604020202020204" pitchFamily="34" charset="0"/>
                <a:cs typeface="Arial" panose="020B0604020202020204" pitchFamily="34" charset="0"/>
              </a:rPr>
              <a:t>. Saturday </a:t>
            </a:r>
            <a:r>
              <a:rPr lang="en-US" sz="3600" i="1" dirty="0" smtClean="0">
                <a:latin typeface="Arial" panose="020B0604020202020204" pitchFamily="34" charset="0"/>
                <a:cs typeface="Arial" panose="020B0604020202020204" pitchFamily="34" charset="0"/>
              </a:rPr>
              <a:t>Night</a:t>
            </a:r>
            <a:r>
              <a:rPr lang="en-US" sz="3600" dirty="0" smtClean="0">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If you're </a:t>
            </a:r>
            <a:r>
              <a:rPr lang="en-US" sz="3600" dirty="0" smtClean="0">
                <a:latin typeface="Arial" panose="020B0604020202020204" pitchFamily="34" charset="0"/>
                <a:cs typeface="Arial" panose="020B0604020202020204" pitchFamily="34" charset="0"/>
              </a:rPr>
              <a:t>“Farley funny” by </a:t>
            </a:r>
            <a:r>
              <a:rPr lang="en-US" sz="3600" dirty="0">
                <a:latin typeface="Arial" panose="020B0604020202020204" pitchFamily="34" charset="0"/>
                <a:cs typeface="Arial" panose="020B0604020202020204" pitchFamily="34" charset="0"/>
              </a:rPr>
              <a:t>mistake, how can you recover it </a:t>
            </a:r>
            <a:r>
              <a:rPr lang="en-US" sz="3600" dirty="0" smtClean="0">
                <a:latin typeface="Arial" panose="020B0604020202020204" pitchFamily="34" charset="0"/>
                <a:cs typeface="Arial" panose="020B0604020202020204" pitchFamily="34" charset="0"/>
              </a:rPr>
              <a:t>as intelligent </a:t>
            </a:r>
            <a:r>
              <a:rPr lang="en-US" sz="3600" dirty="0">
                <a:latin typeface="Arial" panose="020B0604020202020204" pitchFamily="34" charset="0"/>
                <a:cs typeface="Arial" panose="020B0604020202020204" pitchFamily="34" charset="0"/>
              </a:rPr>
              <a:t>humor? I</a:t>
            </a:r>
            <a:r>
              <a:rPr lang="en-US" sz="3600" dirty="0" smtClean="0">
                <a:latin typeface="Arial" panose="020B0604020202020204" pitchFamily="34" charset="0"/>
                <a:cs typeface="Arial" panose="020B0604020202020204" pitchFamily="34" charset="0"/>
              </a:rPr>
              <a:t>f you’re naturally that way, adapt by overriding it with more attractive types of humor. (e.g. Gabriel Iglesias, Jonathan Winters)</a:t>
            </a:r>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Like with sarcasm, be </a:t>
            </a:r>
            <a:r>
              <a:rPr lang="en-US" sz="3600" dirty="0">
                <a:latin typeface="Arial" panose="020B0604020202020204" pitchFamily="34" charset="0"/>
                <a:cs typeface="Arial" panose="020B0604020202020204" pitchFamily="34" charset="0"/>
              </a:rPr>
              <a:t>careful with </a:t>
            </a:r>
            <a:r>
              <a:rPr lang="en-US" sz="3600" dirty="0" smtClean="0">
                <a:latin typeface="Arial" panose="020B0604020202020204" pitchFamily="34" charset="0"/>
                <a:cs typeface="Arial" panose="020B0604020202020204" pitchFamily="34" charset="0"/>
              </a:rPr>
              <a:t>comedic insults.</a:t>
            </a:r>
          </a:p>
          <a:p>
            <a:pPr lvl="1"/>
            <a:r>
              <a:rPr lang="en-US" sz="3600" dirty="0" smtClean="0">
                <a:latin typeface="Arial" panose="020B0604020202020204" pitchFamily="34" charset="0"/>
                <a:cs typeface="Arial" panose="020B0604020202020204" pitchFamily="34" charset="0"/>
              </a:rPr>
              <a:t>Don </a:t>
            </a:r>
            <a:r>
              <a:rPr lang="en-US" sz="3600" dirty="0" err="1">
                <a:latin typeface="Arial" panose="020B0604020202020204" pitchFamily="34" charset="0"/>
                <a:cs typeface="Arial" panose="020B0604020202020204" pitchFamily="34" charset="0"/>
              </a:rPr>
              <a:t>Rickles</a:t>
            </a:r>
            <a:r>
              <a:rPr lang="en-US" sz="3600" dirty="0">
                <a:latin typeface="Arial" panose="020B0604020202020204" pitchFamily="34" charset="0"/>
                <a:cs typeface="Arial" panose="020B0604020202020204" pitchFamily="34" charset="0"/>
              </a:rPr>
              <a:t> was </a:t>
            </a:r>
            <a:r>
              <a:rPr lang="en-US" sz="3600" dirty="0" smtClean="0">
                <a:latin typeface="Arial" panose="020B0604020202020204" pitchFamily="34" charset="0"/>
                <a:cs typeface="Arial" panose="020B0604020202020204" pitchFamily="34" charset="0"/>
              </a:rPr>
              <a:t>a legend. You’re not him.</a:t>
            </a:r>
          </a:p>
          <a:p>
            <a:pPr lvl="1"/>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art of participatory insults (where you insult yourself as well).  </a:t>
            </a:r>
            <a:r>
              <a:rPr lang="en-US" sz="3600" dirty="0" smtClean="0">
                <a:latin typeface="Arial" panose="020B0604020202020204" pitchFamily="34" charset="0"/>
                <a:cs typeface="Arial" panose="020B0604020202020204" pitchFamily="34" charset="0"/>
              </a:rPr>
              <a:t>(e.g. Team </a:t>
            </a:r>
            <a:r>
              <a:rPr lang="en-US" sz="3600" dirty="0">
                <a:latin typeface="Arial" panose="020B0604020202020204" pitchFamily="34" charset="0"/>
                <a:cs typeface="Arial" panose="020B0604020202020204" pitchFamily="34" charset="0"/>
              </a:rPr>
              <a:t>Great Wall </a:t>
            </a:r>
            <a:r>
              <a:rPr lang="en-US" sz="3600" dirty="0" smtClean="0">
                <a:latin typeface="Arial" panose="020B0604020202020204" pitchFamily="34" charset="0"/>
                <a:cs typeface="Arial" panose="020B0604020202020204" pitchFamily="34" charset="0"/>
              </a:rPr>
              <a:t>Of China…if </a:t>
            </a:r>
            <a:r>
              <a:rPr lang="en-US" sz="3600" dirty="0">
                <a:latin typeface="Arial" panose="020B0604020202020204" pitchFamily="34" charset="0"/>
                <a:cs typeface="Arial" panose="020B0604020202020204" pitchFamily="34" charset="0"/>
              </a:rPr>
              <a:t>I tried that</a:t>
            </a:r>
            <a:r>
              <a:rPr lang="en-US" sz="3600" dirty="0" smtClean="0">
                <a:latin typeface="Arial" panose="020B0604020202020204" pitchFamily="34" charset="0"/>
                <a:cs typeface="Arial" panose="020B0604020202020204" pitchFamily="34" charset="0"/>
              </a:rPr>
              <a:t>….”)</a:t>
            </a:r>
          </a:p>
          <a:p>
            <a:pPr lvl="1"/>
            <a:r>
              <a:rPr lang="en-US" sz="3600" dirty="0" smtClean="0">
                <a:latin typeface="Arial" panose="020B0604020202020204" pitchFamily="34" charset="0"/>
                <a:cs typeface="Arial" panose="020B0604020202020204" pitchFamily="34" charset="0"/>
              </a:rPr>
              <a:t>Never </a:t>
            </a:r>
            <a:r>
              <a:rPr lang="en-US" sz="3600" dirty="0">
                <a:latin typeface="Arial" panose="020B0604020202020204" pitchFamily="34" charset="0"/>
                <a:cs typeface="Arial" panose="020B0604020202020204" pitchFamily="34" charset="0"/>
              </a:rPr>
              <a:t>drop hurtful insults trying to be </a:t>
            </a:r>
            <a:r>
              <a:rPr lang="en-US" sz="3600" dirty="0" smtClean="0">
                <a:latin typeface="Arial" panose="020B0604020202020204" pitchFamily="34" charset="0"/>
                <a:cs typeface="Arial" panose="020B0604020202020204" pitchFamily="34" charset="0"/>
              </a:rPr>
              <a:t>funny. They </a:t>
            </a:r>
            <a:r>
              <a:rPr lang="en-US" sz="3600" dirty="0">
                <a:latin typeface="Arial" panose="020B0604020202020204" pitchFamily="34" charset="0"/>
                <a:cs typeface="Arial" panose="020B0604020202020204" pitchFamily="34" charset="0"/>
              </a:rPr>
              <a:t>have to come from a place of love</a:t>
            </a:r>
            <a:r>
              <a:rPr lang="en-US" sz="3600" dirty="0" smtClean="0">
                <a:latin typeface="Arial" panose="020B0604020202020204" pitchFamily="34" charset="0"/>
                <a:cs typeface="Arial" panose="020B0604020202020204" pitchFamily="34" charset="0"/>
              </a:rPr>
              <a:t>.</a:t>
            </a:r>
          </a:p>
          <a:p>
            <a:pPr lvl="1"/>
            <a:r>
              <a:rPr lang="en-US" sz="3600" dirty="0" smtClean="0">
                <a:latin typeface="Arial" panose="020B0604020202020204" pitchFamily="34" charset="0"/>
                <a:cs typeface="Arial" panose="020B0604020202020204" pitchFamily="34" charset="0"/>
              </a:rPr>
              <a:t>Focus on light, silly factors; avoiding anything the person you’re joking about is likely self-conscious about and/or can’t control. </a:t>
            </a:r>
          </a:p>
          <a:p>
            <a:pPr lvl="1"/>
            <a:r>
              <a:rPr lang="en-US" sz="3600" dirty="0" smtClean="0">
                <a:latin typeface="Arial" panose="020B0604020202020204" pitchFamily="34" charset="0"/>
                <a:cs typeface="Arial" panose="020B0604020202020204" pitchFamily="34" charset="0"/>
              </a:rPr>
              <a:t>If you aren’t good at social awareness and/or “reading the room”, then avoid this genre entirely. You won’t be worse off for it.</a:t>
            </a:r>
          </a:p>
          <a:p>
            <a:pPr lvl="1"/>
            <a:r>
              <a:rPr lang="en-US" sz="3600" dirty="0" smtClean="0">
                <a:latin typeface="Arial" panose="020B0604020202020204" pitchFamily="34" charset="0"/>
                <a:cs typeface="Arial" panose="020B0604020202020204" pitchFamily="34" charset="0"/>
              </a:rPr>
              <a:t>“Negging” wasn’t </a:t>
            </a:r>
            <a:r>
              <a:rPr lang="en-US" sz="3600" dirty="0" smtClean="0">
                <a:latin typeface="Arial" panose="020B0604020202020204" pitchFamily="34" charset="0"/>
                <a:cs typeface="Arial" panose="020B0604020202020204" pitchFamily="34" charset="0"/>
              </a:rPr>
              <a:t>ever </a:t>
            </a:r>
            <a:r>
              <a:rPr lang="en-US" sz="3600" dirty="0" smtClean="0">
                <a:latin typeface="Arial" panose="020B0604020202020204" pitchFamily="34" charset="0"/>
                <a:cs typeface="Arial" panose="020B0604020202020204" pitchFamily="34" charset="0"/>
              </a:rPr>
              <a:t>meant to be funny.</a:t>
            </a:r>
          </a:p>
          <a:p>
            <a:pPr lvl="1"/>
            <a:r>
              <a:rPr lang="en-US" sz="3600" dirty="0" smtClean="0">
                <a:latin typeface="Arial" panose="020B0604020202020204" pitchFamily="34" charset="0"/>
                <a:cs typeface="Arial" panose="020B0604020202020204" pitchFamily="34" charset="0"/>
              </a:rPr>
              <a:t>Note how biting sarcasm goes “hand in glove”.</a:t>
            </a:r>
            <a:endParaRPr lang="en-US" sz="3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9219" name="Picture 3" descr="C:\1 X &amp; Y Communications\Masterclass For Men\Sept 2022 - Comedy Clinic\Images\rickl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295400"/>
            <a:ext cx="2629786"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858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142864"/>
                </a:solidFill>
                <a:latin typeface="Montserrat Semi Bold" pitchFamily="50" charset="0"/>
              </a:rPr>
              <a:t>THE ULTIMATE COMEDIC CRIME: HOW TO AVOID BEING LAME</a:t>
            </a:r>
            <a:br>
              <a:rPr lang="en-US" sz="3600" dirty="0" smtClean="0">
                <a:solidFill>
                  <a:srgbClr val="142864"/>
                </a:solidFill>
                <a:latin typeface="Montserrat Semi Bold" pitchFamily="50" charset="0"/>
              </a:rPr>
            </a:br>
            <a:r>
              <a:rPr lang="en-US" sz="1800" b="1" dirty="0" smtClean="0">
                <a:latin typeface="Arial" panose="020B0604020202020204" pitchFamily="34" charset="0"/>
                <a:cs typeface="Arial" panose="020B0604020202020204" pitchFamily="34" charset="0"/>
              </a:rPr>
              <a:t>What Are The Ways People Sabotage Their Own Attempts To Be Funny?</a:t>
            </a:r>
            <a:endParaRPr lang="en-US" sz="1800" b="1" dirty="0">
              <a:solidFill>
                <a:srgbClr val="142864"/>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76400"/>
            <a:ext cx="8229600" cy="4876800"/>
          </a:xfrm>
        </p:spPr>
        <p:txBody>
          <a:bodyPr>
            <a:noAutofit/>
          </a:bodyPr>
          <a:lstStyle/>
          <a:p>
            <a:r>
              <a:rPr lang="en-US" sz="1500" dirty="0" smtClean="0">
                <a:latin typeface="Arial" panose="020B0604020202020204" pitchFamily="34" charset="0"/>
                <a:cs typeface="Arial" panose="020B0604020202020204" pitchFamily="34" charset="0"/>
              </a:rPr>
              <a:t>Trying too hard instead of patiently letting </a:t>
            </a:r>
            <a:r>
              <a:rPr lang="en-US" sz="1500" dirty="0">
                <a:latin typeface="Arial" panose="020B0604020202020204" pitchFamily="34" charset="0"/>
                <a:cs typeface="Arial" panose="020B0604020202020204" pitchFamily="34" charset="0"/>
              </a:rPr>
              <a:t>the game come to </a:t>
            </a:r>
            <a:r>
              <a:rPr lang="en-US" sz="1500" dirty="0" smtClean="0">
                <a:latin typeface="Arial" panose="020B0604020202020204" pitchFamily="34" charset="0"/>
                <a:cs typeface="Arial" panose="020B0604020202020204" pitchFamily="34" charset="0"/>
              </a:rPr>
              <a:t>them</a:t>
            </a:r>
          </a:p>
          <a:p>
            <a:pPr lvl="1"/>
            <a:r>
              <a:rPr lang="en-US" sz="1500" dirty="0" smtClean="0">
                <a:latin typeface="Arial" panose="020B0604020202020204" pitchFamily="34" charset="0"/>
                <a:cs typeface="Arial" panose="020B0604020202020204" pitchFamily="34" charset="0"/>
              </a:rPr>
              <a:t>Blurting out attempts at humor when it’s not your turn</a:t>
            </a:r>
          </a:p>
          <a:p>
            <a:pPr lvl="1"/>
            <a:r>
              <a:rPr lang="en-US" sz="1500" dirty="0" smtClean="0">
                <a:latin typeface="Arial" panose="020B0604020202020204" pitchFamily="34" charset="0"/>
                <a:cs typeface="Arial" panose="020B0604020202020204" pitchFamily="34" charset="0"/>
              </a:rPr>
              <a:t>Insisting on trying to be funny when at best there’s been no “warm up”, or at worst it’s flat-out inappropriate</a:t>
            </a:r>
          </a:p>
          <a:p>
            <a:pPr lvl="1"/>
            <a:r>
              <a:rPr lang="en-US" sz="1500" dirty="0" smtClean="0">
                <a:latin typeface="Arial" panose="020B0604020202020204" pitchFamily="34" charset="0"/>
                <a:cs typeface="Arial" panose="020B0604020202020204" pitchFamily="34" charset="0"/>
              </a:rPr>
              <a:t>If you have to work too hard to cobble a joke together from the given circumstances, let it go for now.</a:t>
            </a:r>
          </a:p>
          <a:p>
            <a:r>
              <a:rPr lang="en-US" sz="1500" dirty="0" smtClean="0">
                <a:latin typeface="Arial" panose="020B0604020202020204" pitchFamily="34" charset="0"/>
                <a:cs typeface="Arial" panose="020B0604020202020204" pitchFamily="34" charset="0"/>
              </a:rPr>
              <a:t>Too mean/insulting/creepy</a:t>
            </a:r>
          </a:p>
          <a:p>
            <a:r>
              <a:rPr lang="en-US" sz="1500" dirty="0" smtClean="0">
                <a:latin typeface="Arial" panose="020B0604020202020204" pitchFamily="34" charset="0"/>
                <a:cs typeface="Arial" panose="020B0604020202020204" pitchFamily="34" charset="0"/>
              </a:rPr>
              <a:t>Unclear </a:t>
            </a:r>
            <a:r>
              <a:rPr lang="en-US" sz="1500" dirty="0">
                <a:latin typeface="Arial" panose="020B0604020202020204" pitchFamily="34" charset="0"/>
                <a:cs typeface="Arial" panose="020B0604020202020204" pitchFamily="34" charset="0"/>
              </a:rPr>
              <a:t>motive </a:t>
            </a:r>
            <a:r>
              <a:rPr lang="en-US" sz="1500" dirty="0" smtClean="0">
                <a:latin typeface="Arial" panose="020B0604020202020204" pitchFamily="34" charset="0"/>
                <a:cs typeface="Arial" panose="020B0604020202020204" pitchFamily="34" charset="0"/>
              </a:rPr>
              <a:t>(“Did </a:t>
            </a:r>
            <a:r>
              <a:rPr lang="en-US" sz="1500" dirty="0">
                <a:latin typeface="Arial" panose="020B0604020202020204" pitchFamily="34" charset="0"/>
                <a:cs typeface="Arial" panose="020B0604020202020204" pitchFamily="34" charset="0"/>
              </a:rPr>
              <a:t>you really MEAN that</a:t>
            </a:r>
            <a:r>
              <a:rPr lang="en-US" sz="1500" dirty="0" smtClean="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LOTS of guys are oblivious to how people don't know if they're joking or </a:t>
            </a:r>
            <a:r>
              <a:rPr lang="en-US" sz="1500" dirty="0" smtClean="0">
                <a:latin typeface="Arial" panose="020B0604020202020204" pitchFamily="34" charset="0"/>
                <a:cs typeface="Arial" panose="020B0604020202020204" pitchFamily="34" charset="0"/>
              </a:rPr>
              <a:t>not.</a:t>
            </a:r>
          </a:p>
          <a:p>
            <a:r>
              <a:rPr lang="en-US" sz="1500" dirty="0" smtClean="0">
                <a:latin typeface="Arial" panose="020B0604020202020204" pitchFamily="34" charset="0"/>
                <a:cs typeface="Arial" panose="020B0604020202020204" pitchFamily="34" charset="0"/>
              </a:rPr>
              <a:t>Too </a:t>
            </a:r>
            <a:r>
              <a:rPr lang="en-US" sz="1500" dirty="0">
                <a:latin typeface="Arial" panose="020B0604020202020204" pitchFamily="34" charset="0"/>
                <a:cs typeface="Arial" panose="020B0604020202020204" pitchFamily="34" charset="0"/>
              </a:rPr>
              <a:t>esoteric (you have to think about it too much and/or the references aren't exactly common </a:t>
            </a:r>
            <a:r>
              <a:rPr lang="en-US" sz="1500" dirty="0" smtClean="0">
                <a:latin typeface="Arial" panose="020B0604020202020204" pitchFamily="34" charset="0"/>
                <a:cs typeface="Arial" panose="020B0604020202020204" pitchFamily="34" charset="0"/>
              </a:rPr>
              <a:t>knowledge, like </a:t>
            </a:r>
            <a:r>
              <a:rPr lang="en-US" sz="1500" dirty="0">
                <a:latin typeface="Arial" panose="020B0604020202020204" pitchFamily="34" charset="0"/>
                <a:cs typeface="Arial" panose="020B0604020202020204" pitchFamily="34" charset="0"/>
              </a:rPr>
              <a:t>Lucent engineer humor) </a:t>
            </a:r>
            <a:endParaRPr lang="en-US" sz="1500" dirty="0" smtClean="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Too </a:t>
            </a:r>
            <a:r>
              <a:rPr lang="en-US" sz="1500" dirty="0">
                <a:latin typeface="Arial" panose="020B0604020202020204" pitchFamily="34" charset="0"/>
                <a:cs typeface="Arial" panose="020B0604020202020204" pitchFamily="34" charset="0"/>
              </a:rPr>
              <a:t>much of a hit on your </a:t>
            </a:r>
            <a:r>
              <a:rPr lang="en-US" sz="1500" dirty="0" smtClean="0">
                <a:latin typeface="Arial" panose="020B0604020202020204" pitchFamily="34" charset="0"/>
                <a:cs typeface="Arial" panose="020B0604020202020204" pitchFamily="34" charset="0"/>
              </a:rPr>
              <a:t>own intelligence </a:t>
            </a:r>
            <a:r>
              <a:rPr lang="en-US" sz="1500" dirty="0" smtClean="0">
                <a:latin typeface="Arial" panose="020B0604020202020204" pitchFamily="34" charset="0"/>
                <a:cs typeface="Arial" panose="020B0604020202020204" pitchFamily="34" charset="0"/>
              </a:rPr>
              <a:t>(e.g. seeing th</a:t>
            </a:r>
            <a:r>
              <a:rPr lang="en-US" sz="1500" dirty="0" smtClean="0">
                <a:latin typeface="Arial" panose="020B0604020202020204" pitchFamily="34" charset="0"/>
                <a:cs typeface="Arial" panose="020B0604020202020204" pitchFamily="34" charset="0"/>
              </a:rPr>
              <a:t>e emblem on an Audi</a:t>
            </a:r>
            <a:r>
              <a:rPr lang="en-US" sz="1500" dirty="0" smtClean="0">
                <a:latin typeface="Arial" panose="020B0604020202020204" pitchFamily="34" charset="0"/>
                <a:cs typeface="Arial" panose="020B0604020202020204" pitchFamily="34" charset="0"/>
              </a:rPr>
              <a:t>, “What </a:t>
            </a:r>
            <a:r>
              <a:rPr lang="en-US" sz="1500" dirty="0">
                <a:latin typeface="Arial" panose="020B0604020202020204" pitchFamily="34" charset="0"/>
                <a:cs typeface="Arial" panose="020B0604020202020204" pitchFamily="34" charset="0"/>
              </a:rPr>
              <a:t>is that, an Olympic-mobile</a:t>
            </a:r>
            <a:r>
              <a:rPr lang="en-US" sz="1500" dirty="0" smtClean="0">
                <a:latin typeface="Arial" panose="020B0604020202020204" pitchFamily="34" charset="0"/>
                <a:cs typeface="Arial" panose="020B0604020202020204" pitchFamily="34" charset="0"/>
              </a:rPr>
              <a:t>?”) </a:t>
            </a:r>
          </a:p>
          <a:p>
            <a:pPr lvl="1"/>
            <a:r>
              <a:rPr lang="en-US" sz="1500" dirty="0" smtClean="0">
                <a:latin typeface="Arial" panose="020B0604020202020204" pitchFamily="34" charset="0"/>
                <a:cs typeface="Arial" panose="020B0604020202020204" pitchFamily="34" charset="0"/>
              </a:rPr>
              <a:t>It's that you're </a:t>
            </a:r>
            <a:r>
              <a:rPr lang="en-US" sz="1500" dirty="0">
                <a:latin typeface="Arial" panose="020B0604020202020204" pitchFamily="34" charset="0"/>
                <a:cs typeface="Arial" panose="020B0604020202020204" pitchFamily="34" charset="0"/>
              </a:rPr>
              <a:t>trying to look quick and smart, but end up a Dunning-Kruger </a:t>
            </a:r>
            <a:r>
              <a:rPr lang="en-US" sz="1500" dirty="0" smtClean="0">
                <a:latin typeface="Arial" panose="020B0604020202020204" pitchFamily="34" charset="0"/>
                <a:cs typeface="Arial" panose="020B0604020202020204" pitchFamily="34" charset="0"/>
              </a:rPr>
              <a:t>mascot. </a:t>
            </a:r>
          </a:p>
          <a:p>
            <a:pPr lvl="1"/>
            <a:r>
              <a:rPr lang="en-US" sz="1500" dirty="0">
                <a:latin typeface="Arial" panose="020B0604020202020204" pitchFamily="34" charset="0"/>
                <a:cs typeface="Arial" panose="020B0604020202020204" pitchFamily="34" charset="0"/>
              </a:rPr>
              <a:t>Note the difference there between that and strategic self-deprecation. </a:t>
            </a:r>
            <a:endParaRPr lang="en-US" sz="1500" dirty="0" smtClean="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Too </a:t>
            </a:r>
            <a:r>
              <a:rPr lang="en-US" sz="1500" dirty="0">
                <a:latin typeface="Arial" panose="020B0604020202020204" pitchFamily="34" charset="0"/>
                <a:cs typeface="Arial" panose="020B0604020202020204" pitchFamily="34" charset="0"/>
              </a:rPr>
              <a:t>needy (i.e. </a:t>
            </a:r>
            <a:r>
              <a:rPr lang="en-US" sz="1500" dirty="0" smtClean="0">
                <a:latin typeface="Arial" panose="020B0604020202020204" pitchFamily="34" charset="0"/>
                <a:cs typeface="Arial" panose="020B0604020202020204" pitchFamily="34" charset="0"/>
              </a:rPr>
              <a:t>“Look </a:t>
            </a:r>
            <a:r>
              <a:rPr lang="en-US" sz="1500" dirty="0">
                <a:latin typeface="Arial" panose="020B0604020202020204" pitchFamily="34" charset="0"/>
                <a:cs typeface="Arial" panose="020B0604020202020204" pitchFamily="34" charset="0"/>
              </a:rPr>
              <a:t>at </a:t>
            </a:r>
            <a:r>
              <a:rPr lang="en-US" sz="1500" dirty="0" smtClean="0">
                <a:latin typeface="Arial" panose="020B0604020202020204" pitchFamily="34" charset="0"/>
                <a:cs typeface="Arial" panose="020B0604020202020204" pitchFamily="34" charset="0"/>
              </a:rPr>
              <a:t>me!")</a:t>
            </a:r>
          </a:p>
          <a:p>
            <a:pPr lvl="1"/>
            <a:r>
              <a:rPr lang="en-US" sz="1500" dirty="0" smtClean="0">
                <a:latin typeface="Arial" panose="020B0604020202020204" pitchFamily="34" charset="0"/>
                <a:cs typeface="Arial" panose="020B0604020202020204" pitchFamily="34" charset="0"/>
              </a:rPr>
              <a:t>Stealing </a:t>
            </a:r>
            <a:r>
              <a:rPr lang="en-US" sz="1500" dirty="0">
                <a:latin typeface="Arial" panose="020B0604020202020204" pitchFamily="34" charset="0"/>
                <a:cs typeface="Arial" panose="020B0604020202020204" pitchFamily="34" charset="0"/>
              </a:rPr>
              <a:t>the spotlight indicates you need people to approve of </a:t>
            </a:r>
            <a:r>
              <a:rPr lang="en-US" sz="1500" dirty="0" smtClean="0">
                <a:latin typeface="Arial" panose="020B0604020202020204" pitchFamily="34" charset="0"/>
                <a:cs typeface="Arial" panose="020B0604020202020204" pitchFamily="34" charset="0"/>
              </a:rPr>
              <a:t>you.</a:t>
            </a:r>
          </a:p>
          <a:p>
            <a:pPr lvl="1"/>
            <a:r>
              <a:rPr lang="en-US" sz="1500" dirty="0" smtClean="0">
                <a:latin typeface="Arial" panose="020B0604020202020204" pitchFamily="34" charset="0"/>
                <a:cs typeface="Arial" panose="020B0604020202020204" pitchFamily="34" charset="0"/>
              </a:rPr>
              <a:t>On the other hand, if you naturally enjoy </a:t>
            </a:r>
            <a:r>
              <a:rPr lang="en-US" sz="1500" dirty="0">
                <a:latin typeface="Arial" panose="020B0604020202020204" pitchFamily="34" charset="0"/>
                <a:cs typeface="Arial" panose="020B0604020202020204" pitchFamily="34" charset="0"/>
              </a:rPr>
              <a:t>lightening others </a:t>
            </a:r>
            <a:r>
              <a:rPr lang="en-US" sz="1500" dirty="0" smtClean="0">
                <a:latin typeface="Arial" panose="020B0604020202020204" pitchFamily="34" charset="0"/>
                <a:cs typeface="Arial" panose="020B0604020202020204" pitchFamily="34" charset="0"/>
              </a:rPr>
              <a:t>up, it’s magic.</a:t>
            </a:r>
          </a:p>
          <a:p>
            <a:r>
              <a:rPr lang="en-US" sz="1500" dirty="0" smtClean="0">
                <a:latin typeface="Arial" panose="020B0604020202020204" pitchFamily="34" charset="0"/>
                <a:cs typeface="Arial" panose="020B0604020202020204" pitchFamily="34" charset="0"/>
              </a:rPr>
              <a:t>When there’s </a:t>
            </a:r>
            <a:r>
              <a:rPr lang="en-US" sz="1500" dirty="0" smtClean="0">
                <a:latin typeface="Arial" panose="020B0604020202020204" pitchFamily="34" charset="0"/>
                <a:cs typeface="Arial" panose="020B0604020202020204" pitchFamily="34" charset="0"/>
              </a:rPr>
              <a:t>simply nothing funny there (Hint: Are YOU laughing?)</a:t>
            </a:r>
            <a:endParaRPr lang="en-U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96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142864"/>
                </a:solidFill>
                <a:latin typeface="Montserrat Semi Bold" pitchFamily="50" charset="0"/>
              </a:rPr>
              <a:t>WHAT TO DO IF YOU FAIL IN THE MOMENT</a:t>
            </a:r>
          </a:p>
        </p:txBody>
      </p:sp>
      <p:sp>
        <p:nvSpPr>
          <p:cNvPr id="3" name="Content Placeholder 2"/>
          <p:cNvSpPr>
            <a:spLocks noGrp="1"/>
          </p:cNvSpPr>
          <p:nvPr>
            <p:ph idx="1"/>
          </p:nvPr>
        </p:nvSpPr>
        <p:spPr>
          <a:xfrm>
            <a:off x="457200" y="1676400"/>
            <a:ext cx="8229600" cy="5105400"/>
          </a:xfrm>
        </p:spPr>
        <p:txBody>
          <a:bodyPr>
            <a:normAutofit fontScale="40000" lnSpcReduction="20000"/>
          </a:bodyPr>
          <a:lstStyle/>
          <a:p>
            <a:r>
              <a:rPr lang="en-US" sz="4000" dirty="0">
                <a:latin typeface="Arial" panose="020B0604020202020204" pitchFamily="34" charset="0"/>
                <a:cs typeface="Arial" panose="020B0604020202020204" pitchFamily="34" charset="0"/>
              </a:rPr>
              <a:t>Don’t panic! </a:t>
            </a:r>
            <a:r>
              <a:rPr lang="en-US" sz="4000" dirty="0" smtClean="0">
                <a:latin typeface="Arial" panose="020B0604020202020204" pitchFamily="34" charset="0"/>
                <a:cs typeface="Arial" panose="020B0604020202020204" pitchFamily="34" charset="0"/>
              </a:rPr>
              <a:t>Realize either you’re contending with a humorless </a:t>
            </a:r>
            <a:r>
              <a:rPr lang="en-US" sz="4000" dirty="0">
                <a:latin typeface="Arial" panose="020B0604020202020204" pitchFamily="34" charset="0"/>
                <a:cs typeface="Arial" panose="020B0604020202020204" pitchFamily="34" charset="0"/>
              </a:rPr>
              <a:t>“tough audience”, or (more likely) you probably deserved </a:t>
            </a:r>
            <a:r>
              <a:rPr lang="en-US" sz="4000" dirty="0" smtClean="0">
                <a:latin typeface="Arial" panose="020B0604020202020204" pitchFamily="34" charset="0"/>
                <a:cs typeface="Arial" panose="020B0604020202020204" pitchFamily="34" charset="0"/>
              </a:rPr>
              <a:t>it. What a great opportunity to take yourself less seriously, right?</a:t>
            </a:r>
            <a:endParaRPr lang="en-US" sz="4000" dirty="0">
              <a:latin typeface="Arial" panose="020B0604020202020204" pitchFamily="34" charset="0"/>
              <a:cs typeface="Arial" panose="020B0604020202020204" pitchFamily="34" charset="0"/>
            </a:endParaRPr>
          </a:p>
          <a:p>
            <a:r>
              <a:rPr lang="en-US" sz="4000" dirty="0" smtClean="0">
                <a:latin typeface="Arial" panose="020B0604020202020204" pitchFamily="34" charset="0"/>
                <a:cs typeface="Arial" panose="020B0604020202020204" pitchFamily="34" charset="0"/>
              </a:rPr>
              <a:t>If a joke falls flat </a:t>
            </a:r>
            <a:r>
              <a:rPr lang="en-US" sz="4000" i="1" dirty="0" smtClean="0">
                <a:latin typeface="Arial" panose="020B0604020202020204" pitchFamily="34" charset="0"/>
                <a:cs typeface="Arial" panose="020B0604020202020204" pitchFamily="34" charset="0"/>
              </a:rPr>
              <a:t>but shouldn’t have…</a:t>
            </a:r>
          </a:p>
          <a:p>
            <a:pPr lvl="1"/>
            <a:r>
              <a:rPr lang="en-US" sz="4000" dirty="0" smtClean="0">
                <a:latin typeface="Arial" panose="020B0604020202020204" pitchFamily="34" charset="0"/>
                <a:cs typeface="Arial" panose="020B0604020202020204" pitchFamily="34" charset="0"/>
              </a:rPr>
              <a:t>It’s standard procedure to follow-up with </a:t>
            </a:r>
            <a:r>
              <a:rPr lang="en-US" sz="4000" dirty="0">
                <a:latin typeface="Arial" panose="020B0604020202020204" pitchFamily="34" charset="0"/>
                <a:cs typeface="Arial" panose="020B0604020202020204" pitchFamily="34" charset="0"/>
              </a:rPr>
              <a:t>standard “punctuation” phrases</a:t>
            </a:r>
            <a:r>
              <a:rPr lang="en-US" sz="4000" dirty="0" smtClean="0">
                <a:latin typeface="Arial" panose="020B0604020202020204" pitchFamily="34" charset="0"/>
                <a:cs typeface="Arial" panose="020B0604020202020204" pitchFamily="34" charset="0"/>
              </a:rPr>
              <a:t>.</a:t>
            </a:r>
          </a:p>
          <a:p>
            <a:pPr lvl="1"/>
            <a:r>
              <a:rPr lang="en-US" sz="4000" dirty="0" smtClean="0">
                <a:latin typeface="Arial" panose="020B0604020202020204" pitchFamily="34" charset="0"/>
                <a:cs typeface="Arial" panose="020B0604020202020204" pitchFamily="34" charset="0"/>
              </a:rPr>
              <a:t>“</a:t>
            </a:r>
            <a:r>
              <a:rPr lang="en-US" sz="4000" dirty="0">
                <a:latin typeface="Arial" panose="020B0604020202020204" pitchFamily="34" charset="0"/>
                <a:cs typeface="Arial" panose="020B0604020202020204" pitchFamily="34" charset="0"/>
              </a:rPr>
              <a:t>See what I did there?” helps if it’s just a bit too over someone’s head at first and they need help</a:t>
            </a:r>
            <a:r>
              <a:rPr lang="en-US" sz="4000" dirty="0" smtClean="0">
                <a:latin typeface="Arial" panose="020B0604020202020204" pitchFamily="34" charset="0"/>
                <a:cs typeface="Arial" panose="020B0604020202020204" pitchFamily="34" charset="0"/>
              </a:rPr>
              <a:t>. This happens OFTEN when joking with </a:t>
            </a:r>
            <a:r>
              <a:rPr lang="en-US" sz="4000" dirty="0" smtClean="0">
                <a:latin typeface="Arial" panose="020B0604020202020204" pitchFamily="34" charset="0"/>
                <a:cs typeface="Arial" panose="020B0604020202020204" pitchFamily="34" charset="0"/>
              </a:rPr>
              <a:t>women.</a:t>
            </a:r>
            <a:endParaRPr lang="en-US" sz="4000" dirty="0" smtClean="0">
              <a:latin typeface="Arial" panose="020B0604020202020204" pitchFamily="34" charset="0"/>
              <a:cs typeface="Arial" panose="020B0604020202020204" pitchFamily="34" charset="0"/>
            </a:endParaRPr>
          </a:p>
          <a:p>
            <a:pPr lvl="1"/>
            <a:r>
              <a:rPr lang="en-US" sz="4000" dirty="0" smtClean="0">
                <a:latin typeface="Arial" panose="020B0604020202020204" pitchFamily="34" charset="0"/>
                <a:cs typeface="Arial" panose="020B0604020202020204" pitchFamily="34" charset="0"/>
              </a:rPr>
              <a:t>“</a:t>
            </a:r>
            <a:r>
              <a:rPr lang="en-US" sz="4000" dirty="0">
                <a:latin typeface="Arial" panose="020B0604020202020204" pitchFamily="34" charset="0"/>
                <a:cs typeface="Arial" panose="020B0604020202020204" pitchFamily="34" charset="0"/>
              </a:rPr>
              <a:t>I don’t care who you are</a:t>
            </a:r>
            <a:r>
              <a:rPr lang="en-US" sz="4000" dirty="0" smtClean="0">
                <a:latin typeface="Arial" panose="020B0604020202020204" pitchFamily="34" charset="0"/>
                <a:cs typeface="Arial" panose="020B0604020202020204" pitchFamily="34" charset="0"/>
              </a:rPr>
              <a:t>, that’s </a:t>
            </a:r>
            <a:r>
              <a:rPr lang="en-US" sz="4000" dirty="0">
                <a:latin typeface="Arial" panose="020B0604020202020204" pitchFamily="34" charset="0"/>
                <a:cs typeface="Arial" panose="020B0604020202020204" pitchFamily="34" charset="0"/>
              </a:rPr>
              <a:t>funny, right </a:t>
            </a:r>
            <a:r>
              <a:rPr lang="en-US" sz="4000" dirty="0" smtClean="0">
                <a:latin typeface="Arial" panose="020B0604020202020204" pitchFamily="34" charset="0"/>
                <a:cs typeface="Arial" panose="020B0604020202020204" pitchFamily="34" charset="0"/>
              </a:rPr>
              <a:t>there.” This old Larry The Cable Guy standby is golden if your humor needs about a 10% </a:t>
            </a:r>
            <a:r>
              <a:rPr lang="en-US" sz="4000" dirty="0">
                <a:latin typeface="Arial" panose="020B0604020202020204" pitchFamily="34" charset="0"/>
                <a:cs typeface="Arial" panose="020B0604020202020204" pitchFamily="34" charset="0"/>
              </a:rPr>
              <a:t>boost to really get people </a:t>
            </a:r>
            <a:r>
              <a:rPr lang="en-US" sz="4000" dirty="0" smtClean="0">
                <a:latin typeface="Arial" panose="020B0604020202020204" pitchFamily="34" charset="0"/>
                <a:cs typeface="Arial" panose="020B0604020202020204" pitchFamily="34" charset="0"/>
              </a:rPr>
              <a:t>laughing.</a:t>
            </a:r>
          </a:p>
          <a:p>
            <a:pPr lvl="1"/>
            <a:r>
              <a:rPr lang="en-US" sz="4000" dirty="0" smtClean="0">
                <a:latin typeface="Arial" panose="020B0604020202020204" pitchFamily="34" charset="0"/>
                <a:cs typeface="Arial" panose="020B0604020202020204" pitchFamily="34" charset="0"/>
              </a:rPr>
              <a:t>If done right, this “recovery process” makes women laugh even more than the original joke could have or should have. It’s like a 2-for-1.</a:t>
            </a:r>
            <a:endParaRPr lang="en-US" sz="4000" dirty="0">
              <a:latin typeface="Arial" panose="020B0604020202020204" pitchFamily="34" charset="0"/>
              <a:cs typeface="Arial" panose="020B0604020202020204" pitchFamily="34" charset="0"/>
            </a:endParaRPr>
          </a:p>
          <a:p>
            <a:r>
              <a:rPr lang="en-US" sz="4000" dirty="0" smtClean="0">
                <a:latin typeface="Arial" panose="020B0604020202020204" pitchFamily="34" charset="0"/>
                <a:cs typeface="Arial" panose="020B0604020202020204" pitchFamily="34" charset="0"/>
              </a:rPr>
              <a:t>If a joke straight-up fails…</a:t>
            </a:r>
          </a:p>
          <a:p>
            <a:pPr lvl="1"/>
            <a:r>
              <a:rPr lang="en-US" sz="4000" dirty="0" smtClean="0">
                <a:latin typeface="Arial" panose="020B0604020202020204" pitchFamily="34" charset="0"/>
                <a:cs typeface="Arial" panose="020B0604020202020204" pitchFamily="34" charset="0"/>
              </a:rPr>
              <a:t>Be self-deprecating </a:t>
            </a:r>
            <a:r>
              <a:rPr lang="en-US" sz="4000" dirty="0">
                <a:latin typeface="Arial" panose="020B0604020202020204" pitchFamily="34" charset="0"/>
                <a:cs typeface="Arial" panose="020B0604020202020204" pitchFamily="34" charset="0"/>
              </a:rPr>
              <a:t>in a fun sense, rather than panicking or brooding</a:t>
            </a:r>
            <a:r>
              <a:rPr lang="en-US" sz="4000" dirty="0" smtClean="0">
                <a:latin typeface="Arial" panose="020B0604020202020204" pitchFamily="34" charset="0"/>
                <a:cs typeface="Arial" panose="020B0604020202020204" pitchFamily="34" charset="0"/>
              </a:rPr>
              <a:t>.</a:t>
            </a:r>
          </a:p>
          <a:p>
            <a:pPr lvl="1"/>
            <a:r>
              <a:rPr lang="en-US" sz="4000" dirty="0" smtClean="0">
                <a:latin typeface="Arial" panose="020B0604020202020204" pitchFamily="34" charset="0"/>
                <a:cs typeface="Arial" panose="020B0604020202020204" pitchFamily="34" charset="0"/>
              </a:rPr>
              <a:t>Try foolproof lines like, “2</a:t>
            </a:r>
            <a:r>
              <a:rPr lang="en-US" sz="4000" dirty="0">
                <a:latin typeface="Arial" panose="020B0604020202020204" pitchFamily="34" charset="0"/>
                <a:cs typeface="Arial" panose="020B0604020202020204" pitchFamily="34" charset="0"/>
              </a:rPr>
              <a:t>, 3, 4</a:t>
            </a:r>
            <a:r>
              <a:rPr lang="en-US" sz="4000" dirty="0" smtClean="0">
                <a:latin typeface="Arial" panose="020B0604020202020204" pitchFamily="34" charset="0"/>
                <a:cs typeface="Arial" panose="020B0604020202020204" pitchFamily="34" charset="0"/>
              </a:rPr>
              <a:t>”, </a:t>
            </a:r>
            <a:r>
              <a:rPr lang="en-US" sz="4000" dirty="0">
                <a:latin typeface="Arial" panose="020B0604020202020204" pitchFamily="34" charset="0"/>
                <a:cs typeface="Arial" panose="020B0604020202020204" pitchFamily="34" charset="0"/>
              </a:rPr>
              <a:t>“Okay then…anyway</a:t>
            </a:r>
            <a:r>
              <a:rPr lang="en-US" sz="4000" dirty="0" smtClean="0">
                <a:latin typeface="Arial" panose="020B0604020202020204" pitchFamily="34" charset="0"/>
                <a:cs typeface="Arial" panose="020B0604020202020204" pitchFamily="34" charset="0"/>
              </a:rPr>
              <a:t>”, or </a:t>
            </a:r>
            <a:r>
              <a:rPr lang="en-US" sz="4000" dirty="0">
                <a:latin typeface="Arial" panose="020B0604020202020204" pitchFamily="34" charset="0"/>
                <a:cs typeface="Arial" panose="020B0604020202020204" pitchFamily="34" charset="0"/>
              </a:rPr>
              <a:t>“That one was hilarious on paper, I promise</a:t>
            </a:r>
            <a:r>
              <a:rPr lang="en-US" sz="4000" dirty="0" smtClean="0">
                <a:latin typeface="Arial" panose="020B0604020202020204" pitchFamily="34" charset="0"/>
                <a:cs typeface="Arial" panose="020B0604020202020204" pitchFamily="34" charset="0"/>
              </a:rPr>
              <a:t>”. Also, “What? And I stayed up all night writing that one.”</a:t>
            </a:r>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The more you have to explain, the less funny it gets. </a:t>
            </a:r>
            <a:r>
              <a:rPr lang="en-US" sz="4000" dirty="0" smtClean="0">
                <a:latin typeface="Arial" panose="020B0604020202020204" pitchFamily="34" charset="0"/>
                <a:cs typeface="Arial" panose="020B0604020202020204" pitchFamily="34" charset="0"/>
              </a:rPr>
              <a:t>Just </a:t>
            </a:r>
            <a:r>
              <a:rPr lang="en-US" sz="4000" dirty="0">
                <a:latin typeface="Arial" panose="020B0604020202020204" pitchFamily="34" charset="0"/>
                <a:cs typeface="Arial" panose="020B0604020202020204" pitchFamily="34" charset="0"/>
              </a:rPr>
              <a:t>let it go</a:t>
            </a:r>
            <a:r>
              <a:rPr lang="en-US" sz="4000" dirty="0" smtClean="0">
                <a:latin typeface="Arial" panose="020B0604020202020204" pitchFamily="34" charset="0"/>
                <a:cs typeface="Arial" panose="020B0604020202020204" pitchFamily="34" charset="0"/>
              </a:rPr>
              <a:t>. You’ll get another chance at redemption (which when happens, is an OUTSTANDING opportunity to apply comedic recall…</a:t>
            </a:r>
            <a:r>
              <a:rPr lang="en-US" sz="4000" i="1" dirty="0" smtClean="0">
                <a:latin typeface="Arial" panose="020B0604020202020204" pitchFamily="34" charset="0"/>
                <a:cs typeface="Arial" panose="020B0604020202020204" pitchFamily="34" charset="0"/>
              </a:rPr>
              <a:t>ergo</a:t>
            </a:r>
            <a:r>
              <a:rPr lang="en-US" sz="4000" dirty="0" smtClean="0">
                <a:latin typeface="Arial" panose="020B0604020202020204" pitchFamily="34" charset="0"/>
                <a:cs typeface="Arial" panose="020B0604020202020204" pitchFamily="34" charset="0"/>
              </a:rPr>
              <a:t>, another 2-for-1 opportunity.)</a:t>
            </a:r>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Don’t let it ruin your comedic confidence. Even professional comedians bomb!  </a:t>
            </a:r>
            <a:r>
              <a:rPr lang="en-US" sz="4000" dirty="0" smtClean="0">
                <a:latin typeface="Arial" panose="020B0604020202020204" pitchFamily="34" charset="0"/>
                <a:cs typeface="Arial" panose="020B0604020202020204" pitchFamily="34" charset="0"/>
              </a:rPr>
              <a:t>(“Dying </a:t>
            </a:r>
            <a:r>
              <a:rPr lang="en-US" sz="4000" dirty="0">
                <a:latin typeface="Arial" panose="020B0604020202020204" pitchFamily="34" charset="0"/>
                <a:cs typeface="Arial" panose="020B0604020202020204" pitchFamily="34" charset="0"/>
              </a:rPr>
              <a:t>is easy…comedy is hard</a:t>
            </a:r>
            <a:r>
              <a:rPr lang="en-US" sz="4000" dirty="0" smtClean="0">
                <a:latin typeface="Arial" panose="020B0604020202020204" pitchFamily="34" charset="0"/>
                <a:cs typeface="Arial" panose="020B0604020202020204" pitchFamily="34" charset="0"/>
              </a:rPr>
              <a:t>!” </a:t>
            </a:r>
            <a:r>
              <a:rPr lang="en-US" sz="4000" dirty="0">
                <a:latin typeface="Arial" panose="020B0604020202020204" pitchFamily="34" charset="0"/>
                <a:cs typeface="Arial" panose="020B0604020202020204" pitchFamily="34" charset="0"/>
              </a:rPr>
              <a:t>– Edmund </a:t>
            </a:r>
            <a:r>
              <a:rPr lang="en-US" sz="4000" dirty="0" smtClean="0">
                <a:latin typeface="Arial" panose="020B0604020202020204" pitchFamily="34" charset="0"/>
                <a:cs typeface="Arial" panose="020B0604020202020204" pitchFamily="34" charset="0"/>
              </a:rPr>
              <a:t>Gwenn)</a:t>
            </a:r>
            <a:endParaRPr lang="en-US" sz="40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8153571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sz="6400" dirty="0" smtClean="0">
                <a:solidFill>
                  <a:srgbClr val="142864"/>
                </a:solidFill>
                <a:latin typeface="Montserrat Semi Bold" pitchFamily="50" charset="0"/>
              </a:rPr>
              <a:t>IS IT REALLY FUNNY?</a:t>
            </a:r>
            <a:r>
              <a:rPr lang="en-US" dirty="0" smtClean="0"/>
              <a:t/>
            </a:r>
            <a:br>
              <a:rPr lang="en-US" dirty="0" smtClean="0"/>
            </a:br>
            <a:r>
              <a:rPr lang="en-US" sz="2200" b="1" dirty="0">
                <a:latin typeface="Arial" panose="020B0604020202020204" pitchFamily="34" charset="0"/>
                <a:cs typeface="Arial" panose="020B0604020202020204" pitchFamily="34" charset="0"/>
              </a:rPr>
              <a:t>Humor is a </a:t>
            </a:r>
            <a:r>
              <a:rPr lang="en-US" sz="2200" b="1" dirty="0" smtClean="0">
                <a:latin typeface="Arial" panose="020B0604020202020204" pitchFamily="34" charset="0"/>
                <a:cs typeface="Arial" panose="020B0604020202020204" pitchFamily="34" charset="0"/>
              </a:rPr>
              <a:t>variable. Here are practical ways to </a:t>
            </a:r>
            <a:r>
              <a:rPr lang="en-US" sz="2200" b="1" dirty="0">
                <a:latin typeface="Arial" panose="020B0604020202020204" pitchFamily="34" charset="0"/>
                <a:cs typeface="Arial" panose="020B0604020202020204" pitchFamily="34" charset="0"/>
              </a:rPr>
              <a:t>“</a:t>
            </a:r>
            <a:r>
              <a:rPr lang="en-US" sz="2200" b="1" dirty="0" smtClean="0">
                <a:latin typeface="Arial" panose="020B0604020202020204" pitchFamily="34" charset="0"/>
                <a:cs typeface="Arial" panose="020B0604020202020204" pitchFamily="34" charset="0"/>
              </a:rPr>
              <a:t>read </a:t>
            </a:r>
            <a:r>
              <a:rPr lang="en-US" sz="2200" b="1" dirty="0">
                <a:latin typeface="Arial" panose="020B0604020202020204" pitchFamily="34" charset="0"/>
                <a:cs typeface="Arial" panose="020B0604020202020204" pitchFamily="34" charset="0"/>
              </a:rPr>
              <a:t>the room”.</a:t>
            </a:r>
            <a:r>
              <a:rPr lang="en-US" dirty="0"/>
              <a:t/>
            </a:r>
            <a:br>
              <a:rPr lang="en-US" dirty="0"/>
            </a:br>
            <a:endParaRPr lang="en-US" dirty="0"/>
          </a:p>
        </p:txBody>
      </p:sp>
      <p:sp>
        <p:nvSpPr>
          <p:cNvPr id="3" name="Content Placeholder 2"/>
          <p:cNvSpPr>
            <a:spLocks noGrp="1"/>
          </p:cNvSpPr>
          <p:nvPr>
            <p:ph idx="1"/>
          </p:nvPr>
        </p:nvSpPr>
        <p:spPr>
          <a:xfrm>
            <a:off x="457200" y="1600200"/>
            <a:ext cx="8229600" cy="4953000"/>
          </a:xfrm>
        </p:spPr>
        <p:txBody>
          <a:bodyPr>
            <a:normAutofit fontScale="47500" lnSpcReduction="20000"/>
          </a:bodyPr>
          <a:lstStyle/>
          <a:p>
            <a:r>
              <a:rPr lang="en-US" dirty="0">
                <a:latin typeface="Arial" panose="020B0604020202020204" pitchFamily="34" charset="0"/>
                <a:cs typeface="Arial" panose="020B0604020202020204" pitchFamily="34" charset="0"/>
              </a:rPr>
              <a:t>Moms and kids love dad jokes, but be careful with a groan being as good as a </a:t>
            </a:r>
            <a:r>
              <a:rPr lang="en-US" dirty="0" smtClean="0">
                <a:latin typeface="Arial" panose="020B0604020202020204" pitchFamily="34" charset="0"/>
                <a:cs typeface="Arial" panose="020B0604020202020204" pitchFamily="34" charset="0"/>
              </a:rPr>
              <a:t>laugh.</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Puns are </a:t>
            </a:r>
            <a:r>
              <a:rPr lang="en-US" dirty="0" smtClean="0">
                <a:latin typeface="Arial" panose="020B0604020202020204" pitchFamily="34" charset="0"/>
                <a:cs typeface="Arial" panose="020B0604020202020204" pitchFamily="34" charset="0"/>
              </a:rPr>
              <a:t>controversial. Proceed </a:t>
            </a:r>
            <a:r>
              <a:rPr lang="en-US" dirty="0">
                <a:latin typeface="Arial" panose="020B0604020202020204" pitchFamily="34" charset="0"/>
                <a:cs typeface="Arial" panose="020B0604020202020204" pitchFamily="34" charset="0"/>
              </a:rPr>
              <a:t>with caution. </a:t>
            </a:r>
            <a:r>
              <a:rPr lang="en-US" dirty="0" smtClean="0">
                <a:latin typeface="Arial" panose="020B0604020202020204" pitchFamily="34" charset="0"/>
                <a:cs typeface="Arial" panose="020B0604020202020204" pitchFamily="34" charset="0"/>
              </a:rPr>
              <a:t>I </a:t>
            </a:r>
            <a:r>
              <a:rPr lang="en-US" dirty="0">
                <a:latin typeface="Arial" panose="020B0604020202020204" pitchFamily="34" charset="0"/>
                <a:cs typeface="Arial" panose="020B0604020202020204" pitchFamily="34" charset="0"/>
              </a:rPr>
              <a:t>personally drop them sparingly, </a:t>
            </a:r>
            <a:r>
              <a:rPr lang="en-US" dirty="0" smtClean="0">
                <a:latin typeface="Arial" panose="020B0604020202020204" pitchFamily="34" charset="0"/>
                <a:cs typeface="Arial" panose="020B0604020202020204" pitchFamily="34" charset="0"/>
              </a:rPr>
              <a:t>usually as the aforementioned </a:t>
            </a:r>
            <a:r>
              <a:rPr lang="en-US" dirty="0">
                <a:latin typeface="Arial" panose="020B0604020202020204" pitchFamily="34" charset="0"/>
                <a:cs typeface="Arial" panose="020B0604020202020204" pitchFamily="34" charset="0"/>
              </a:rPr>
              <a:t>"dad </a:t>
            </a:r>
            <a:r>
              <a:rPr lang="en-US" dirty="0" smtClean="0">
                <a:latin typeface="Arial" panose="020B0604020202020204" pitchFamily="34" charset="0"/>
                <a:cs typeface="Arial" panose="020B0604020202020204" pitchFamily="34" charset="0"/>
              </a:rPr>
              <a:t>jokes“.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 if she’s an attention whore? </a:t>
            </a:r>
            <a:r>
              <a:rPr lang="en-US" dirty="0" smtClean="0">
                <a:latin typeface="Arial" panose="020B0604020202020204" pitchFamily="34" charset="0"/>
                <a:cs typeface="Arial" panose="020B0604020202020204" pitchFamily="34" charset="0"/>
              </a:rPr>
              <a:t>Is this such a bad thing? Why </a:t>
            </a:r>
            <a:r>
              <a:rPr lang="en-US" dirty="0">
                <a:latin typeface="Arial" panose="020B0604020202020204" pitchFamily="34" charset="0"/>
                <a:cs typeface="Arial" panose="020B0604020202020204" pitchFamily="34" charset="0"/>
              </a:rPr>
              <a:t>not give her attention that isn’t “</a:t>
            </a:r>
            <a:r>
              <a:rPr lang="en-US" dirty="0" err="1">
                <a:latin typeface="Arial" panose="020B0604020202020204" pitchFamily="34" charset="0"/>
                <a:cs typeface="Arial" panose="020B0604020202020204" pitchFamily="34" charset="0"/>
              </a:rPr>
              <a:t>supplicative</a:t>
            </a:r>
            <a:r>
              <a:rPr lang="en-US" dirty="0">
                <a:latin typeface="Arial" panose="020B0604020202020204" pitchFamily="34" charset="0"/>
                <a:cs typeface="Arial" panose="020B0604020202020204" pitchFamily="34" charset="0"/>
              </a:rPr>
              <a:t>”, but rather makes her laugh in all the right ways? Wouldn’t everyone be happy in that context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It’s generally best to wait </a:t>
            </a:r>
            <a:r>
              <a:rPr lang="en-US" dirty="0">
                <a:latin typeface="Arial" panose="020B0604020202020204" pitchFamily="34" charset="0"/>
                <a:cs typeface="Arial" panose="020B0604020202020204" pitchFamily="34" charset="0"/>
              </a:rPr>
              <a:t>for a </a:t>
            </a:r>
            <a:r>
              <a:rPr lang="en-US" dirty="0" smtClean="0">
                <a:latin typeface="Arial" panose="020B0604020202020204" pitchFamily="34" charset="0"/>
                <a:cs typeface="Arial" panose="020B0604020202020204" pitchFamily="34" charset="0"/>
              </a:rPr>
              <a:t>social green light </a:t>
            </a:r>
            <a:r>
              <a:rPr lang="en-US" dirty="0">
                <a:latin typeface="Arial" panose="020B0604020202020204" pitchFamily="34" charset="0"/>
                <a:cs typeface="Arial" panose="020B0604020202020204" pitchFamily="34" charset="0"/>
              </a:rPr>
              <a:t>that off-color jokes are okay. </a:t>
            </a:r>
            <a:r>
              <a:rPr lang="en-US" dirty="0" smtClean="0">
                <a:latin typeface="Arial" panose="020B0604020202020204" pitchFamily="34" charset="0"/>
                <a:cs typeface="Arial" panose="020B0604020202020204" pitchFamily="34" charset="0"/>
              </a:rPr>
              <a:t>My </a:t>
            </a:r>
            <a:r>
              <a:rPr lang="en-US" dirty="0">
                <a:latin typeface="Arial" panose="020B0604020202020204" pitchFamily="34" charset="0"/>
                <a:cs typeface="Arial" panose="020B0604020202020204" pitchFamily="34" charset="0"/>
              </a:rPr>
              <a:t>BMX track is on the grounds of a Baptist </a:t>
            </a:r>
            <a:r>
              <a:rPr lang="en-US" dirty="0" smtClean="0">
                <a:latin typeface="Arial" panose="020B0604020202020204" pitchFamily="34" charset="0"/>
                <a:cs typeface="Arial" panose="020B0604020202020204" pitchFamily="34" charset="0"/>
              </a:rPr>
              <a:t>church, which </a:t>
            </a:r>
            <a:r>
              <a:rPr lang="en-US" dirty="0">
                <a:latin typeface="Arial" panose="020B0604020202020204" pitchFamily="34" charset="0"/>
                <a:cs typeface="Arial" panose="020B0604020202020204" pitchFamily="34" charset="0"/>
              </a:rPr>
              <a:t>keeps me in check. I actually said “ass” once and apologized </a:t>
            </a:r>
            <a:r>
              <a:rPr lang="en-US" dirty="0" smtClean="0">
                <a:latin typeface="Arial" panose="020B0604020202020204" pitchFamily="34" charset="0"/>
                <a:cs typeface="Arial" panose="020B0604020202020204" pitchFamily="34" charset="0"/>
              </a:rPr>
              <a:t>profusely. (“I’m </a:t>
            </a:r>
            <a:r>
              <a:rPr lang="en-US" dirty="0">
                <a:latin typeface="Arial" panose="020B0604020202020204" pitchFamily="34" charset="0"/>
                <a:cs typeface="Arial" panose="020B0604020202020204" pitchFamily="34" charset="0"/>
              </a:rPr>
              <a:t>not a very good Baptist, am I</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 all jokes that poke fun of </a:t>
            </a:r>
            <a:r>
              <a:rPr lang="en-US" dirty="0" smtClean="0">
                <a:latin typeface="Arial" panose="020B0604020202020204" pitchFamily="34" charset="0"/>
                <a:cs typeface="Arial" panose="020B0604020202020204" pitchFamily="34" charset="0"/>
              </a:rPr>
              <a:t>an entire </a:t>
            </a:r>
            <a:r>
              <a:rPr lang="en-US" dirty="0">
                <a:latin typeface="Arial" panose="020B0604020202020204" pitchFamily="34" charset="0"/>
                <a:cs typeface="Arial" panose="020B0604020202020204" pitchFamily="34" charset="0"/>
              </a:rPr>
              <a:t>social </a:t>
            </a:r>
            <a:r>
              <a:rPr lang="en-US" dirty="0" smtClean="0">
                <a:latin typeface="Arial" panose="020B0604020202020204" pitchFamily="34" charset="0"/>
                <a:cs typeface="Arial" panose="020B0604020202020204" pitchFamily="34" charset="0"/>
              </a:rPr>
              <a:t>group </a:t>
            </a:r>
            <a:r>
              <a:rPr lang="en-US" dirty="0">
                <a:latin typeface="Arial" panose="020B0604020202020204" pitchFamily="34" charset="0"/>
                <a:cs typeface="Arial" panose="020B0604020202020204" pitchFamily="34" charset="0"/>
              </a:rPr>
              <a:t>are created the same</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Blonde jokes and lawyer jokes are offensive to fewer people than racist jokes. </a:t>
            </a:r>
            <a:r>
              <a:rPr lang="en-US" dirty="0" smtClean="0">
                <a:latin typeface="Arial" panose="020B0604020202020204" pitchFamily="34" charset="0"/>
                <a:cs typeface="Arial" panose="020B0604020202020204" pitchFamily="34" charset="0"/>
              </a:rPr>
              <a:t>Whatever </a:t>
            </a:r>
            <a:r>
              <a:rPr lang="en-US" dirty="0">
                <a:latin typeface="Arial" panose="020B0604020202020204" pitchFamily="34" charset="0"/>
                <a:cs typeface="Arial" panose="020B0604020202020204" pitchFamily="34" charset="0"/>
              </a:rPr>
              <a:t>happened to </a:t>
            </a:r>
            <a:r>
              <a:rPr lang="en-US" dirty="0" smtClean="0">
                <a:latin typeface="Arial" panose="020B0604020202020204" pitchFamily="34" charset="0"/>
                <a:cs typeface="Arial" panose="020B0604020202020204" pitchFamily="34" charset="0"/>
              </a:rPr>
              <a:t>Pollock </a:t>
            </a:r>
            <a:r>
              <a:rPr lang="en-US" dirty="0">
                <a:latin typeface="Arial" panose="020B0604020202020204" pitchFamily="34" charset="0"/>
                <a:cs typeface="Arial" panose="020B0604020202020204" pitchFamily="34" charset="0"/>
              </a:rPr>
              <a:t>jokes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Even self-deprecation is </a:t>
            </a:r>
            <a:r>
              <a:rPr lang="en-US" dirty="0" smtClean="0">
                <a:latin typeface="Arial" panose="020B0604020202020204" pitchFamily="34" charset="0"/>
                <a:cs typeface="Arial" panose="020B0604020202020204" pitchFamily="34" charset="0"/>
              </a:rPr>
              <a:t>tricky.</a:t>
            </a:r>
          </a:p>
          <a:p>
            <a:pPr lvl="1"/>
            <a:r>
              <a:rPr lang="en-US" dirty="0" smtClean="0">
                <a:latin typeface="Arial" panose="020B0604020202020204" pitchFamily="34" charset="0"/>
                <a:cs typeface="Arial" panose="020B0604020202020204" pitchFamily="34" charset="0"/>
              </a:rPr>
              <a:t>Never </a:t>
            </a:r>
            <a:r>
              <a:rPr lang="en-US" dirty="0">
                <a:latin typeface="Arial" panose="020B0604020202020204" pitchFamily="34" charset="0"/>
                <a:cs typeface="Arial" panose="020B0604020202020204" pitchFamily="34" charset="0"/>
              </a:rPr>
              <a:t>make yourself the butt of jokes if you’re not in a social power </a:t>
            </a:r>
            <a:r>
              <a:rPr lang="en-US" dirty="0" smtClean="0">
                <a:latin typeface="Arial" panose="020B0604020202020204" pitchFamily="34" charset="0"/>
                <a:cs typeface="Arial" panose="020B0604020202020204" pitchFamily="34" charset="0"/>
              </a:rPr>
              <a:t>position.</a:t>
            </a:r>
          </a:p>
          <a:p>
            <a:pPr lvl="1"/>
            <a:r>
              <a:rPr lang="en-US" dirty="0" smtClean="0">
                <a:latin typeface="Arial" panose="020B0604020202020204" pitchFamily="34" charset="0"/>
                <a:cs typeface="Arial" panose="020B0604020202020204" pitchFamily="34" charset="0"/>
              </a:rPr>
              <a:t>But </a:t>
            </a:r>
            <a:r>
              <a:rPr lang="en-US" dirty="0">
                <a:latin typeface="Arial" panose="020B0604020202020204" pitchFamily="34" charset="0"/>
                <a:cs typeface="Arial" panose="020B0604020202020204" pitchFamily="34" charset="0"/>
              </a:rPr>
              <a:t>if you are </a:t>
            </a:r>
            <a:r>
              <a:rPr lang="en-US" dirty="0" smtClean="0">
                <a:latin typeface="Arial" panose="020B0604020202020204" pitchFamily="34" charset="0"/>
                <a:cs typeface="Arial" panose="020B0604020202020204" pitchFamily="34" charset="0"/>
              </a:rPr>
              <a:t>potentially intimidating or overwhelming to others</a:t>
            </a:r>
            <a:r>
              <a:rPr lang="en-US" dirty="0">
                <a:latin typeface="Arial" panose="020B0604020202020204" pitchFamily="34" charset="0"/>
                <a:cs typeface="Arial" panose="020B0604020202020204" pitchFamily="34" charset="0"/>
              </a:rPr>
              <a:t>, etc. that’s when to mix some in</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Contrary to what you’ve heard, it’s sometimes okay </a:t>
            </a:r>
            <a:r>
              <a:rPr lang="en-US" dirty="0">
                <a:latin typeface="Arial" panose="020B0604020202020204" pitchFamily="34" charset="0"/>
                <a:cs typeface="Arial" panose="020B0604020202020204" pitchFamily="34" charset="0"/>
              </a:rPr>
              <a:t>to laugh at your own </a:t>
            </a:r>
            <a:r>
              <a:rPr lang="en-US" dirty="0" smtClean="0">
                <a:latin typeface="Arial" panose="020B0604020202020204" pitchFamily="34" charset="0"/>
                <a:cs typeface="Arial" panose="020B0604020202020204" pitchFamily="34" charset="0"/>
              </a:rPr>
              <a:t>jokes.</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Laughter is contagious, and you sense these folks need </a:t>
            </a:r>
            <a:r>
              <a:rPr lang="en-US" dirty="0" smtClean="0">
                <a:latin typeface="Arial" panose="020B0604020202020204" pitchFamily="34" charset="0"/>
                <a:cs typeface="Arial" panose="020B0604020202020204" pitchFamily="34" charset="0"/>
              </a:rPr>
              <a:t>and—importantly—WANT </a:t>
            </a:r>
            <a:r>
              <a:rPr lang="en-US" dirty="0" smtClean="0">
                <a:latin typeface="Arial" panose="020B0604020202020204" pitchFamily="34" charset="0"/>
                <a:cs typeface="Arial" panose="020B0604020202020204" pitchFamily="34" charset="0"/>
              </a:rPr>
              <a:t>to “lighten up” (within reason)</a:t>
            </a:r>
          </a:p>
          <a:p>
            <a:pPr lvl="1"/>
            <a:r>
              <a:rPr lang="en-US" dirty="0" smtClean="0">
                <a:latin typeface="Arial" panose="020B0604020202020204" pitchFamily="34" charset="0"/>
                <a:cs typeface="Arial" panose="020B0604020202020204" pitchFamily="34" charset="0"/>
              </a:rPr>
              <a:t>If you sense your “audience” is shy, a bit fearful and/or socially awkward, participating with their tentative laughter at your humor helps put them at ease. We know THIS is an </a:t>
            </a:r>
            <a:r>
              <a:rPr lang="en-US" dirty="0" smtClean="0">
                <a:latin typeface="Arial" panose="020B0604020202020204" pitchFamily="34" charset="0"/>
                <a:cs typeface="Arial" panose="020B0604020202020204" pitchFamily="34" charset="0"/>
              </a:rPr>
              <a:t>attraction factor </a:t>
            </a:r>
            <a:r>
              <a:rPr lang="en-US" dirty="0" smtClean="0">
                <a:latin typeface="Arial" panose="020B0604020202020204" pitchFamily="34" charset="0"/>
                <a:cs typeface="Arial" panose="020B0604020202020204" pitchFamily="34" charset="0"/>
              </a:rPr>
              <a:t>with women.</a:t>
            </a:r>
          </a:p>
          <a:p>
            <a:pPr lvl="1"/>
            <a:r>
              <a:rPr lang="en-US" dirty="0" smtClean="0">
                <a:latin typeface="Arial" panose="020B0604020202020204" pitchFamily="34" charset="0"/>
                <a:cs typeface="Arial" panose="020B0604020202020204" pitchFamily="34" charset="0"/>
              </a:rPr>
              <a:t>It’s almost always okay to laugh at your own jokes when your humor is based on an observation. That’s a case of inviting others into your fun, hilarious realty. It only makes sense to laugh together.</a:t>
            </a:r>
          </a:p>
          <a:p>
            <a:pPr lvl="1"/>
            <a:r>
              <a:rPr lang="en-US" dirty="0" smtClean="0">
                <a:latin typeface="Arial" panose="020B0604020202020204" pitchFamily="34" charset="0"/>
                <a:cs typeface="Arial" panose="020B0604020202020204" pitchFamily="34" charset="0"/>
              </a:rPr>
              <a:t>The </a:t>
            </a:r>
            <a:r>
              <a:rPr lang="en-US" dirty="0" smtClean="0">
                <a:latin typeface="Arial" panose="020B0604020202020204" pitchFamily="34" charset="0"/>
                <a:cs typeface="Arial" panose="020B0604020202020204" pitchFamily="34" charset="0"/>
              </a:rPr>
              <a:t>biggest </a:t>
            </a:r>
            <a:r>
              <a:rPr lang="en-US" dirty="0" smtClean="0">
                <a:latin typeface="Arial" panose="020B0604020202020204" pitchFamily="34" charset="0"/>
                <a:cs typeface="Arial" panose="020B0604020202020204" pitchFamily="34" charset="0"/>
              </a:rPr>
              <a:t>mistake is </a:t>
            </a:r>
            <a:r>
              <a:rPr lang="en-US" dirty="0" smtClean="0">
                <a:latin typeface="Arial" panose="020B0604020202020204" pitchFamily="34" charset="0"/>
                <a:cs typeface="Arial" panose="020B0604020202020204" pitchFamily="34" charset="0"/>
              </a:rPr>
              <a:t>to laugh </a:t>
            </a:r>
            <a:r>
              <a:rPr lang="en-US" dirty="0" smtClean="0">
                <a:latin typeface="Arial" panose="020B0604020202020204" pitchFamily="34" charset="0"/>
                <a:cs typeface="Arial" panose="020B0604020202020204" pitchFamily="34" charset="0"/>
              </a:rPr>
              <a:t>at your own jokes </a:t>
            </a:r>
            <a:r>
              <a:rPr lang="en-US" dirty="0" smtClean="0">
                <a:latin typeface="Arial" panose="020B0604020202020204" pitchFamily="34" charset="0"/>
                <a:cs typeface="Arial" panose="020B0604020202020204" pitchFamily="34" charset="0"/>
              </a:rPr>
              <a:t>purely to </a:t>
            </a:r>
            <a:r>
              <a:rPr lang="en-US" dirty="0" smtClean="0">
                <a:latin typeface="Arial" panose="020B0604020202020204" pitchFamily="34" charset="0"/>
                <a:cs typeface="Arial" panose="020B0604020202020204" pitchFamily="34" charset="0"/>
              </a:rPr>
              <a:t>foment approval. </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14651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5400" dirty="0" smtClean="0">
                <a:solidFill>
                  <a:srgbClr val="142864"/>
                </a:solidFill>
                <a:latin typeface="Montserrat Semi Bold" pitchFamily="50" charset="0"/>
              </a:rPr>
              <a:t>BEING FUNNY ON PAPER</a:t>
            </a:r>
            <a:endParaRPr lang="en-US" sz="5400" dirty="0">
              <a:solidFill>
                <a:srgbClr val="142864"/>
              </a:solidFill>
              <a:latin typeface="Montserrat Semi Bold" pitchFamily="50" charset="0"/>
            </a:endParaRPr>
          </a:p>
        </p:txBody>
      </p:sp>
      <p:sp>
        <p:nvSpPr>
          <p:cNvPr id="3" name="Content Placeholder 2"/>
          <p:cNvSpPr>
            <a:spLocks noGrp="1"/>
          </p:cNvSpPr>
          <p:nvPr>
            <p:ph idx="1"/>
          </p:nvPr>
        </p:nvSpPr>
        <p:spPr>
          <a:xfrm>
            <a:off x="457200" y="1219200"/>
            <a:ext cx="8229600" cy="5029200"/>
          </a:xfrm>
        </p:spPr>
        <p:txBody>
          <a:bodyPr>
            <a:noAutofit/>
          </a:bodyPr>
          <a:lstStyle/>
          <a:p>
            <a:r>
              <a:rPr lang="en-US" sz="1800" dirty="0" smtClean="0">
                <a:latin typeface="Arial" panose="020B0604020202020204" pitchFamily="34" charset="0"/>
                <a:cs typeface="Arial" panose="020B0604020202020204" pitchFamily="34" charset="0"/>
              </a:rPr>
              <a:t>Humor “out loud” can also be another key variable compared to the written word. (e.g. The interrupting cow vs. </a:t>
            </a:r>
            <a:r>
              <a:rPr lang="en-US" sz="1800" dirty="0">
                <a:latin typeface="Arial" panose="020B0604020202020204" pitchFamily="34" charset="0"/>
                <a:cs typeface="Arial" panose="020B0604020202020204" pitchFamily="34" charset="0"/>
              </a:rPr>
              <a:t>How do you tell the difference between a chemist and a plumber? Ask them to pronounce </a:t>
            </a:r>
            <a:r>
              <a:rPr lang="en-US" sz="1800" dirty="0" smtClean="0">
                <a:latin typeface="Arial" panose="020B0604020202020204" pitchFamily="34" charset="0"/>
                <a:cs typeface="Arial" panose="020B0604020202020204" pitchFamily="34" charset="0"/>
              </a:rPr>
              <a:t>“unionized”.)</a:t>
            </a:r>
          </a:p>
          <a:p>
            <a:r>
              <a:rPr lang="en-US" sz="1800" dirty="0" smtClean="0">
                <a:latin typeface="Arial" panose="020B0604020202020204" pitchFamily="34" charset="0"/>
                <a:cs typeface="Arial" panose="020B0604020202020204" pitchFamily="34" charset="0"/>
              </a:rPr>
              <a:t>At first glance, being funny on paper is </a:t>
            </a:r>
            <a:r>
              <a:rPr lang="en-US" sz="1800" b="1" dirty="0" smtClean="0">
                <a:latin typeface="Arial" panose="020B0604020202020204" pitchFamily="34" charset="0"/>
                <a:cs typeface="Arial" panose="020B0604020202020204" pitchFamily="34" charset="0"/>
              </a:rPr>
              <a:t>easier</a:t>
            </a:r>
            <a:r>
              <a:rPr lang="en-US" sz="1800" dirty="0" smtClean="0">
                <a:latin typeface="Arial" panose="020B0604020202020204" pitchFamily="34" charset="0"/>
                <a:cs typeface="Arial" panose="020B0604020202020204" pitchFamily="34" charset="0"/>
              </a:rPr>
              <a:t> because you have more time to think about it.</a:t>
            </a:r>
          </a:p>
          <a:p>
            <a:r>
              <a:rPr lang="en-US" sz="1800" dirty="0" smtClean="0">
                <a:latin typeface="Arial" panose="020B0604020202020204" pitchFamily="34" charset="0"/>
                <a:cs typeface="Arial" panose="020B0604020202020204" pitchFamily="34" charset="0"/>
              </a:rPr>
              <a:t>BUT…it’s also </a:t>
            </a:r>
            <a:r>
              <a:rPr lang="en-US" sz="1800" b="1" dirty="0" smtClean="0">
                <a:latin typeface="Arial" panose="020B0604020202020204" pitchFamily="34" charset="0"/>
                <a:cs typeface="Arial" panose="020B0604020202020204" pitchFamily="34" charset="0"/>
              </a:rPr>
              <a:t>harder</a:t>
            </a:r>
            <a:r>
              <a:rPr lang="en-US" sz="1800" dirty="0" smtClean="0">
                <a:latin typeface="Arial" panose="020B0604020202020204" pitchFamily="34" charset="0"/>
                <a:cs typeface="Arial" panose="020B0604020202020204" pitchFamily="34" charset="0"/>
              </a:rPr>
              <a:t> because you don’t have timing or non-verbal inflection on your side.</a:t>
            </a:r>
          </a:p>
          <a:p>
            <a:r>
              <a:rPr lang="en-US" sz="1800" dirty="0" smtClean="0">
                <a:latin typeface="Arial" panose="020B0604020202020204" pitchFamily="34" charset="0"/>
                <a:cs typeface="Arial" panose="020B0604020202020204" pitchFamily="34" charset="0"/>
              </a:rPr>
              <a:t>It’s even more of a moral imperative to make humorous intent </a:t>
            </a:r>
            <a:r>
              <a:rPr lang="en-US" sz="1800" i="1" dirty="0" smtClean="0">
                <a:latin typeface="Arial" panose="020B0604020202020204" pitchFamily="34" charset="0"/>
                <a:cs typeface="Arial" panose="020B0604020202020204" pitchFamily="34" charset="0"/>
              </a:rPr>
              <a:t>absolutely clear</a:t>
            </a:r>
            <a:r>
              <a:rPr lang="en-US" sz="1800" dirty="0" smtClean="0">
                <a:latin typeface="Arial" panose="020B0604020202020204" pitchFamily="34" charset="0"/>
                <a:cs typeface="Arial" panose="020B0604020202020204" pitchFamily="34" charset="0"/>
              </a:rPr>
              <a:t> when it’s written. Women often don’t get it otherwise. (Remember how women process humor vs. men.)</a:t>
            </a:r>
          </a:p>
          <a:p>
            <a:r>
              <a:rPr lang="en-US" sz="1800" dirty="0" smtClean="0">
                <a:latin typeface="Arial" panose="020B0604020202020204" pitchFamily="34" charset="0"/>
                <a:cs typeface="Arial" panose="020B0604020202020204" pitchFamily="34" charset="0"/>
              </a:rPr>
              <a:t>Don’t count on </a:t>
            </a:r>
            <a:r>
              <a:rPr lang="en-US" sz="1800" dirty="0" err="1" smtClean="0">
                <a:latin typeface="Arial" panose="020B0604020202020204" pitchFamily="34" charset="0"/>
                <a:cs typeface="Arial" panose="020B0604020202020204" pitchFamily="34" charset="0"/>
              </a:rPr>
              <a:t>emojis</a:t>
            </a:r>
            <a:r>
              <a:rPr lang="en-US" sz="1800" dirty="0" smtClean="0">
                <a:latin typeface="Arial" panose="020B0604020202020204" pitchFamily="34" charset="0"/>
                <a:cs typeface="Arial" panose="020B0604020202020204" pitchFamily="34" charset="0"/>
              </a:rPr>
              <a:t> to bring clarity. Laughing/crying </a:t>
            </a:r>
            <a:r>
              <a:rPr lang="en-US" sz="1800" dirty="0" err="1" smtClean="0">
                <a:latin typeface="Arial" panose="020B0604020202020204" pitchFamily="34" charset="0"/>
                <a:cs typeface="Arial" panose="020B0604020202020204" pitchFamily="34" charset="0"/>
              </a:rPr>
              <a:t>emojis</a:t>
            </a:r>
            <a:r>
              <a:rPr lang="en-US" sz="1800" dirty="0" smtClean="0">
                <a:latin typeface="Arial" panose="020B0604020202020204" pitchFamily="34" charset="0"/>
                <a:cs typeface="Arial" panose="020B0604020202020204" pitchFamily="34" charset="0"/>
              </a:rPr>
              <a:t> are often used derisively.</a:t>
            </a:r>
          </a:p>
          <a:p>
            <a:r>
              <a:rPr lang="en-US" sz="1800" dirty="0" smtClean="0">
                <a:latin typeface="Arial" panose="020B0604020202020204" pitchFamily="34" charset="0"/>
                <a:cs typeface="Arial" panose="020B0604020202020204" pitchFamily="34" charset="0"/>
              </a:rPr>
              <a:t>Use of ironic sarcasm can play out very differently in print vs. when spoken. (e.g. “That’s just peachy.” or </a:t>
            </a:r>
            <a:r>
              <a:rPr lang="en-US" sz="1800" dirty="0" smtClean="0">
                <a:latin typeface="Arial" panose="020B0604020202020204" pitchFamily="34" charset="0"/>
                <a:cs typeface="Arial" panose="020B0604020202020204" pitchFamily="34" charset="0"/>
              </a:rPr>
              <a:t>even </a:t>
            </a:r>
            <a:r>
              <a:rPr lang="en-US" sz="1800" dirty="0" smtClean="0">
                <a:latin typeface="Arial" panose="020B0604020202020204" pitchFamily="34" charset="0"/>
                <a:cs typeface="Arial" panose="020B0604020202020204" pitchFamily="34" charset="0"/>
              </a:rPr>
              <a:t>“Great. That’s what I needed right now.”)</a:t>
            </a:r>
          </a:p>
          <a:p>
            <a:pPr marL="0" indent="0">
              <a:buNone/>
            </a:pPr>
            <a:endParaRPr lang="en-US" sz="1800" b="1" dirty="0" smtClean="0">
              <a:solidFill>
                <a:srgbClr val="142864"/>
              </a:solidFill>
              <a:latin typeface="Arial" panose="020B0604020202020204" pitchFamily="34" charset="0"/>
              <a:cs typeface="Arial" panose="020B0604020202020204" pitchFamily="34" charset="0"/>
            </a:endParaRPr>
          </a:p>
          <a:p>
            <a:pPr marL="0" indent="0" algn="ctr">
              <a:buNone/>
            </a:pPr>
            <a:r>
              <a:rPr lang="en-US" sz="2400" b="1" dirty="0" smtClean="0">
                <a:solidFill>
                  <a:srgbClr val="142864"/>
                </a:solidFill>
                <a:latin typeface="Arial" panose="020B0604020202020204" pitchFamily="34" charset="0"/>
                <a:cs typeface="Arial" panose="020B0604020202020204" pitchFamily="34" charset="0"/>
              </a:rPr>
              <a:t>Generally </a:t>
            </a:r>
            <a:r>
              <a:rPr lang="en-US" sz="2400" b="1" dirty="0">
                <a:solidFill>
                  <a:srgbClr val="142864"/>
                </a:solidFill>
                <a:latin typeface="Arial" panose="020B0604020202020204" pitchFamily="34" charset="0"/>
                <a:cs typeface="Arial" panose="020B0604020202020204" pitchFamily="34" charset="0"/>
              </a:rPr>
              <a:t>speaking, the general guidelines of humor—especially attractive humor—mostly all apply</a:t>
            </a:r>
            <a:r>
              <a:rPr lang="en-US" sz="2400" b="1" dirty="0" smtClean="0">
                <a:solidFill>
                  <a:srgbClr val="142864"/>
                </a:solidFill>
                <a:latin typeface="Arial" panose="020B0604020202020204" pitchFamily="34" charset="0"/>
                <a:cs typeface="Arial" panose="020B0604020202020204" pitchFamily="34" charset="0"/>
              </a:rPr>
              <a:t>. </a:t>
            </a:r>
            <a:endParaRPr lang="en-US" sz="2400" b="1" dirty="0">
              <a:solidFill>
                <a:srgbClr val="1428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8822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142864"/>
                </a:solidFill>
                <a:latin typeface="Montserrat Semi Bold" pitchFamily="50" charset="0"/>
              </a:rPr>
              <a:t>SET THESE “MENTAL TRIGGERS” TO GREENLIGHT BRINGING THE HUMOR</a:t>
            </a:r>
          </a:p>
        </p:txBody>
      </p:sp>
      <p:sp>
        <p:nvSpPr>
          <p:cNvPr id="3" name="Content Placeholder 2"/>
          <p:cNvSpPr>
            <a:spLocks noGrp="1"/>
          </p:cNvSpPr>
          <p:nvPr>
            <p:ph sz="half" idx="1"/>
          </p:nvPr>
        </p:nvSpPr>
        <p:spPr>
          <a:xfrm>
            <a:off x="228600" y="1600200"/>
            <a:ext cx="4038600" cy="5029200"/>
          </a:xfrm>
        </p:spPr>
        <p:txBody>
          <a:bodyPr>
            <a:normAutofit fontScale="70000" lnSpcReduction="20000"/>
          </a:bodyPr>
          <a:lstStyle/>
          <a:p>
            <a:r>
              <a:rPr lang="en-US" dirty="0">
                <a:latin typeface="Arial" panose="020B0604020202020204" pitchFamily="34" charset="0"/>
                <a:cs typeface="Arial" panose="020B0604020202020204" pitchFamily="34" charset="0"/>
              </a:rPr>
              <a:t>Bring levity to minor stressful situations and be a </a:t>
            </a:r>
            <a:r>
              <a:rPr lang="en-US" dirty="0" smtClean="0">
                <a:latin typeface="Arial" panose="020B0604020202020204" pitchFamily="34" charset="0"/>
                <a:cs typeface="Arial" panose="020B0604020202020204" pitchFamily="34" charset="0"/>
              </a:rPr>
              <a:t>HERO. It’s </a:t>
            </a:r>
            <a:r>
              <a:rPr lang="en-US" dirty="0">
                <a:latin typeface="Arial" panose="020B0604020202020204" pitchFamily="34" charset="0"/>
                <a:cs typeface="Arial" panose="020B0604020202020204" pitchFamily="34" charset="0"/>
              </a:rPr>
              <a:t>a great example of keeping your head when all about you are losing </a:t>
            </a:r>
            <a:r>
              <a:rPr lang="en-US" dirty="0" smtClean="0">
                <a:latin typeface="Arial" panose="020B0604020202020204" pitchFamily="34" charset="0"/>
                <a:cs typeface="Arial" panose="020B0604020202020204" pitchFamily="34" charset="0"/>
              </a:rPr>
              <a:t>theirs, and therefore VERY masculine.</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“Reading </a:t>
            </a:r>
            <a:r>
              <a:rPr lang="en-US" dirty="0" smtClean="0">
                <a:latin typeface="Arial" panose="020B0604020202020204" pitchFamily="34" charset="0"/>
                <a:cs typeface="Arial" panose="020B0604020202020204" pitchFamily="34" charset="0"/>
              </a:rPr>
              <a:t>the room</a:t>
            </a:r>
            <a:r>
              <a:rPr lang="en-US" dirty="0">
                <a:latin typeface="Arial" panose="020B0604020202020204" pitchFamily="34" charset="0"/>
                <a:cs typeface="Arial" panose="020B0604020202020204" pitchFamily="34" charset="0"/>
              </a:rPr>
              <a:t>” in particular if women are in distress and/or </a:t>
            </a:r>
            <a:r>
              <a:rPr lang="en-US" dirty="0" smtClean="0">
                <a:latin typeface="Arial" panose="020B0604020202020204" pitchFamily="34" charset="0"/>
                <a:cs typeface="Arial" panose="020B0604020202020204" pitchFamily="34" charset="0"/>
              </a:rPr>
              <a:t>upset.</a:t>
            </a:r>
          </a:p>
          <a:p>
            <a:pPr lvl="1"/>
            <a:r>
              <a:rPr lang="en-US" dirty="0" smtClean="0">
                <a:latin typeface="Arial" panose="020B0604020202020204" pitchFamily="34" charset="0"/>
                <a:cs typeface="Arial" panose="020B0604020202020204" pitchFamily="34" charset="0"/>
              </a:rPr>
              <a:t>First </a:t>
            </a:r>
            <a:r>
              <a:rPr lang="en-US" dirty="0">
                <a:latin typeface="Arial" panose="020B0604020202020204" pitchFamily="34" charset="0"/>
                <a:cs typeface="Arial" panose="020B0604020202020204" pitchFamily="34" charset="0"/>
              </a:rPr>
              <a:t>care and listen. </a:t>
            </a: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opportunity to “lighten her up” will eventually </a:t>
            </a:r>
            <a:r>
              <a:rPr lang="en-US" dirty="0" smtClean="0">
                <a:latin typeface="Arial" panose="020B0604020202020204" pitchFamily="34" charset="0"/>
                <a:cs typeface="Arial" panose="020B0604020202020204" pitchFamily="34" charset="0"/>
              </a:rPr>
              <a:t>come.</a:t>
            </a:r>
          </a:p>
          <a:p>
            <a:pPr lvl="1"/>
            <a:r>
              <a:rPr lang="en-US" dirty="0" smtClean="0">
                <a:latin typeface="Arial" panose="020B0604020202020204" pitchFamily="34" charset="0"/>
                <a:cs typeface="Arial" panose="020B0604020202020204" pitchFamily="34" charset="0"/>
              </a:rPr>
              <a:t>See </a:t>
            </a:r>
            <a:r>
              <a:rPr lang="en-US" dirty="0">
                <a:latin typeface="Arial" panose="020B0604020202020204" pitchFamily="34" charset="0"/>
                <a:cs typeface="Arial" panose="020B0604020202020204" pitchFamily="34" charset="0"/>
              </a:rPr>
              <a:t>also: When is it okay to laugh at funerals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Joking when something bad happens to you is the stuff of </a:t>
            </a:r>
            <a:r>
              <a:rPr lang="en-US" dirty="0" smtClean="0">
                <a:latin typeface="Arial" panose="020B0604020202020204" pitchFamily="34" charset="0"/>
                <a:cs typeface="Arial" panose="020B0604020202020204" pitchFamily="34" charset="0"/>
              </a:rPr>
              <a:t>legend. (e.g. “</a:t>
            </a:r>
            <a:r>
              <a:rPr lang="en-US" dirty="0" err="1" smtClean="0">
                <a:latin typeface="Arial" panose="020B0604020202020204" pitchFamily="34" charset="0"/>
                <a:cs typeface="Arial" panose="020B0604020202020204" pitchFamily="34" charset="0"/>
              </a:rPr>
              <a:t>Lakanooki</a:t>
            </a:r>
            <a:r>
              <a:rPr lang="en-US" dirty="0" smtClean="0">
                <a:latin typeface="Arial" panose="020B0604020202020204" pitchFamily="34" charset="0"/>
                <a:cs typeface="Arial" panose="020B0604020202020204" pitchFamily="34" charset="0"/>
              </a:rPr>
              <a:t>”, “I hope you all are Republicans”) </a:t>
            </a:r>
            <a:endParaRPr lang="en-US" dirty="0">
              <a:latin typeface="Arial" panose="020B0604020202020204" pitchFamily="34" charset="0"/>
              <a:cs typeface="Arial" panose="020B0604020202020204" pitchFamily="34" charset="0"/>
            </a:endParaRPr>
          </a:p>
        </p:txBody>
      </p:sp>
      <p:pic>
        <p:nvPicPr>
          <p:cNvPr id="2051" name="Picture 3" descr="C:\1 X &amp; Y Communications\Masterclass For Men\Sept 2022 - Comedy Clinic\Images\article-2287976-186FD363000005DC-516_634x4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5344" y="1803610"/>
            <a:ext cx="4425626"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439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200" dirty="0" smtClean="0">
                <a:latin typeface="Montserrat Semi Bold" pitchFamily="50" charset="0"/>
              </a:rPr>
              <a:t>THE ULTIMATE CHALLENGE: </a:t>
            </a:r>
            <a:r>
              <a:rPr lang="en-US" sz="3200" dirty="0" smtClean="0">
                <a:solidFill>
                  <a:srgbClr val="142864"/>
                </a:solidFill>
                <a:latin typeface="Montserrat Semi Bold" pitchFamily="50" charset="0"/>
              </a:rPr>
              <a:t>CHICKS WHO ARE QUICK ON THEIR FEET</a:t>
            </a:r>
            <a:endParaRPr lang="en-US" sz="3200" dirty="0">
              <a:solidFill>
                <a:srgbClr val="142864"/>
              </a:solidFill>
              <a:latin typeface="Montserrat Semi Bold" pitchFamily="50" charset="0"/>
            </a:endParaRPr>
          </a:p>
        </p:txBody>
      </p:sp>
      <p:sp>
        <p:nvSpPr>
          <p:cNvPr id="3" name="Content Placeholder 2"/>
          <p:cNvSpPr>
            <a:spLocks noGrp="1"/>
          </p:cNvSpPr>
          <p:nvPr>
            <p:ph idx="1"/>
          </p:nvPr>
        </p:nvSpPr>
        <p:spPr>
          <a:xfrm>
            <a:off x="457200" y="1371600"/>
            <a:ext cx="8229600" cy="4876800"/>
          </a:xfrm>
        </p:spPr>
        <p:txBody>
          <a:bodyPr>
            <a:noAutofit/>
          </a:bodyPr>
          <a:lstStyle/>
          <a:p>
            <a:r>
              <a:rPr lang="en-US" sz="1400" dirty="0" smtClean="0">
                <a:latin typeface="Arial" panose="020B0604020202020204" pitchFamily="34" charset="0"/>
                <a:cs typeface="Arial" panose="020B0604020202020204" pitchFamily="34" charset="0"/>
              </a:rPr>
              <a:t>First and foremost, they’re</a:t>
            </a:r>
            <a:r>
              <a:rPr lang="en-US" sz="1400" i="1" dirty="0" smtClean="0">
                <a:latin typeface="Arial" panose="020B0604020202020204" pitchFamily="34" charset="0"/>
                <a:cs typeface="Arial" panose="020B0604020202020204" pitchFamily="34" charset="0"/>
              </a:rPr>
              <a:t> extremely </a:t>
            </a:r>
            <a:r>
              <a:rPr lang="en-US" sz="1400" dirty="0" smtClean="0">
                <a:latin typeface="Arial" panose="020B0604020202020204" pitchFamily="34" charset="0"/>
                <a:cs typeface="Arial" panose="020B0604020202020204" pitchFamily="34" charset="0"/>
              </a:rPr>
              <a:t>rare (and usually redheads or Latinas…ha!)</a:t>
            </a:r>
          </a:p>
          <a:p>
            <a:r>
              <a:rPr lang="en-US" sz="1400" dirty="0" smtClean="0">
                <a:latin typeface="Arial" panose="020B0604020202020204" pitchFamily="34" charset="0"/>
                <a:cs typeface="Arial" panose="020B0604020202020204" pitchFamily="34" charset="0"/>
              </a:rPr>
              <a:t>“Quick on one’s feet” isn’t synonymous with “funny”.</a:t>
            </a:r>
          </a:p>
          <a:p>
            <a:pPr lvl="1"/>
            <a:r>
              <a:rPr lang="en-US" sz="1400" dirty="0" smtClean="0">
                <a:latin typeface="Arial" panose="020B0604020202020204" pitchFamily="34" charset="0"/>
                <a:cs typeface="Arial" panose="020B0604020202020204" pitchFamily="34" charset="0"/>
              </a:rPr>
              <a:t>She’s more likely to be a whip-smart heckler than a stand-up comedienne.</a:t>
            </a:r>
          </a:p>
          <a:p>
            <a:pPr lvl="1"/>
            <a:r>
              <a:rPr lang="en-US" sz="1400" dirty="0" smtClean="0">
                <a:latin typeface="Arial" panose="020B0604020202020204" pitchFamily="34" charset="0"/>
                <a:cs typeface="Arial" panose="020B0604020202020204" pitchFamily="34" charset="0"/>
              </a:rPr>
              <a:t>Remember that women who tell jokes aren’t attractive to men, so she likely knows better.</a:t>
            </a:r>
          </a:p>
          <a:p>
            <a:r>
              <a:rPr lang="en-US" sz="1400" dirty="0" smtClean="0">
                <a:latin typeface="Arial" panose="020B0604020202020204" pitchFamily="34" charset="0"/>
                <a:cs typeface="Arial" panose="020B0604020202020204" pitchFamily="34" charset="0"/>
              </a:rPr>
              <a:t>You’re probably the only one viewing interactions together as competition</a:t>
            </a:r>
          </a:p>
          <a:p>
            <a:pPr lvl="1"/>
            <a:r>
              <a:rPr lang="en-US" sz="1400" dirty="0" smtClean="0">
                <a:latin typeface="Arial" panose="020B0604020202020204" pitchFamily="34" charset="0"/>
                <a:cs typeface="Arial" panose="020B0604020202020204" pitchFamily="34" charset="0"/>
              </a:rPr>
              <a:t>She doesn’t want or need to beat you at anything</a:t>
            </a:r>
          </a:p>
          <a:p>
            <a:pPr lvl="1"/>
            <a:r>
              <a:rPr lang="en-US" sz="1400" dirty="0" smtClean="0">
                <a:latin typeface="Arial" panose="020B0604020202020204" pitchFamily="34" charset="0"/>
                <a:cs typeface="Arial" panose="020B0604020202020204" pitchFamily="34" charset="0"/>
              </a:rPr>
              <a:t>“Going toe-to-toe with her” is nice, but not necessary</a:t>
            </a:r>
          </a:p>
          <a:p>
            <a:pPr lvl="1"/>
            <a:r>
              <a:rPr lang="en-US" sz="1400" dirty="0" smtClean="0">
                <a:latin typeface="Arial" panose="020B0604020202020204" pitchFamily="34" charset="0"/>
                <a:cs typeface="Arial" panose="020B0604020202020204" pitchFamily="34" charset="0"/>
              </a:rPr>
              <a:t>Simply saying, “good one” is likely enough</a:t>
            </a:r>
          </a:p>
          <a:p>
            <a:r>
              <a:rPr lang="en-US" sz="1400" dirty="0" smtClean="0">
                <a:latin typeface="Arial" panose="020B0604020202020204" pitchFamily="34" charset="0"/>
                <a:cs typeface="Arial" panose="020B0604020202020204" pitchFamily="34" charset="0"/>
              </a:rPr>
              <a:t>Are you really attracted, or simply feeling insecure…as if you need to acquit yourself? (HINT: “Putting her in her place” is not going to come off as attractive to her.)</a:t>
            </a:r>
          </a:p>
          <a:p>
            <a:r>
              <a:rPr lang="en-US" sz="1400" dirty="0" smtClean="0">
                <a:latin typeface="Arial" panose="020B0604020202020204" pitchFamily="34" charset="0"/>
                <a:cs typeface="Arial" panose="020B0604020202020204" pitchFamily="34" charset="0"/>
              </a:rPr>
              <a:t>Such women have a HARD time dating </a:t>
            </a:r>
          </a:p>
          <a:p>
            <a:pPr lvl="1"/>
            <a:r>
              <a:rPr lang="en-US" sz="1400" dirty="0" smtClean="0">
                <a:latin typeface="Arial" panose="020B0604020202020204" pitchFamily="34" charset="0"/>
                <a:cs typeface="Arial" panose="020B0604020202020204" pitchFamily="34" charset="0"/>
              </a:rPr>
              <a:t>The vast majority of men are </a:t>
            </a:r>
            <a:r>
              <a:rPr lang="en-US" sz="1400" dirty="0" smtClean="0">
                <a:latin typeface="Arial" panose="020B0604020202020204" pitchFamily="34" charset="0"/>
                <a:cs typeface="Arial" panose="020B0604020202020204" pitchFamily="34" charset="0"/>
              </a:rPr>
              <a:t>intimidated </a:t>
            </a:r>
            <a:r>
              <a:rPr lang="en-US" sz="1400" dirty="0" smtClean="0">
                <a:latin typeface="Arial" panose="020B0604020202020204" pitchFamily="34" charset="0"/>
                <a:cs typeface="Arial" panose="020B0604020202020204" pitchFamily="34" charset="0"/>
              </a:rPr>
              <a:t>for the above reasons…and that turns her off. She often won’t understand why, after all “she’s just a girl” (their words, not mine!)</a:t>
            </a:r>
          </a:p>
          <a:p>
            <a:pPr lvl="1"/>
            <a:r>
              <a:rPr lang="en-US" sz="1400" dirty="0" smtClean="0">
                <a:latin typeface="Arial" panose="020B0604020202020204" pitchFamily="34" charset="0"/>
                <a:cs typeface="Arial" panose="020B0604020202020204" pitchFamily="34" charset="0"/>
              </a:rPr>
              <a:t>They usually can’t find men who can “handle them” (read: “connect with them”)</a:t>
            </a:r>
          </a:p>
          <a:p>
            <a:pPr lvl="1"/>
            <a:r>
              <a:rPr lang="en-US" sz="1400" dirty="0" smtClean="0">
                <a:latin typeface="Arial" panose="020B0604020202020204" pitchFamily="34" charset="0"/>
                <a:cs typeface="Arial" panose="020B0604020202020204" pitchFamily="34" charset="0"/>
              </a:rPr>
              <a:t>…And those who </a:t>
            </a:r>
            <a:r>
              <a:rPr lang="en-US" sz="1400" i="1" dirty="0" smtClean="0">
                <a:latin typeface="Arial" panose="020B0604020202020204" pitchFamily="34" charset="0"/>
                <a:cs typeface="Arial" panose="020B0604020202020204" pitchFamily="34" charset="0"/>
              </a:rPr>
              <a:t>can</a:t>
            </a:r>
            <a:r>
              <a:rPr lang="en-US" sz="1400" dirty="0" smtClean="0">
                <a:latin typeface="Arial" panose="020B0604020202020204" pitchFamily="34" charset="0"/>
                <a:cs typeface="Arial" panose="020B0604020202020204" pitchFamily="34" charset="0"/>
              </a:rPr>
              <a:t> usually aren’t </a:t>
            </a:r>
            <a:r>
              <a:rPr lang="en-US" sz="1400" i="1" dirty="0" smtClean="0">
                <a:latin typeface="Arial" panose="020B0604020202020204" pitchFamily="34" charset="0"/>
                <a:cs typeface="Arial" panose="020B0604020202020204" pitchFamily="34" charset="0"/>
              </a:rPr>
              <a:t>willing</a:t>
            </a:r>
            <a:r>
              <a:rPr lang="en-US" sz="1400" dirty="0" smtClean="0">
                <a:latin typeface="Arial" panose="020B0604020202020204" pitchFamily="34" charset="0"/>
                <a:cs typeface="Arial" panose="020B0604020202020204" pitchFamily="34" charset="0"/>
              </a:rPr>
              <a:t> to.</a:t>
            </a:r>
          </a:p>
          <a:p>
            <a:r>
              <a:rPr lang="en-US" sz="1400" dirty="0" smtClean="0">
                <a:latin typeface="Arial" panose="020B0604020202020204" pitchFamily="34" charset="0"/>
                <a:cs typeface="Arial" panose="020B0604020202020204" pitchFamily="34" charset="0"/>
              </a:rPr>
              <a:t>Banter with them FTW. Don’t overcomplicate this—it’s only “back and forth”, not a “</a:t>
            </a:r>
            <a:r>
              <a:rPr lang="en-US" sz="1400" dirty="0" err="1" smtClean="0">
                <a:latin typeface="Arial" panose="020B0604020202020204" pitchFamily="34" charset="0"/>
                <a:cs typeface="Arial" panose="020B0604020202020204" pitchFamily="34" charset="0"/>
              </a:rPr>
              <a:t>yo</a:t>
            </a:r>
            <a:r>
              <a:rPr lang="en-US" sz="1400" dirty="0" smtClean="0">
                <a:latin typeface="Arial" panose="020B0604020202020204" pitchFamily="34" charset="0"/>
                <a:cs typeface="Arial" panose="020B0604020202020204" pitchFamily="34" charset="0"/>
              </a:rPr>
              <a:t> mama” joke contest. Every secret to attractive humor wins most good women over, including these women.</a:t>
            </a:r>
          </a:p>
          <a:p>
            <a:r>
              <a:rPr lang="en-US" sz="1400" dirty="0" smtClean="0">
                <a:latin typeface="Arial" panose="020B0604020202020204" pitchFamily="34" charset="0"/>
                <a:cs typeface="Arial" panose="020B0604020202020204" pitchFamily="34" charset="0"/>
              </a:rPr>
              <a:t>She’s only worth the effort if she’s a good-natured sweetheart, not mean-spirited. The “big four” and being “connectable” still apply.</a:t>
            </a:r>
          </a:p>
          <a:p>
            <a:endParaRPr lang="en-US" sz="900" dirty="0" smtClean="0">
              <a:latin typeface="Arial" panose="020B0604020202020204" pitchFamily="34" charset="0"/>
              <a:cs typeface="Arial" panose="020B0604020202020204" pitchFamily="34" charset="0"/>
            </a:endParaRPr>
          </a:p>
          <a:p>
            <a:pPr marL="0" indent="0" algn="ctr">
              <a:buNone/>
            </a:pPr>
            <a:r>
              <a:rPr lang="en-US" sz="2000" b="1" dirty="0" smtClean="0">
                <a:solidFill>
                  <a:srgbClr val="142864"/>
                </a:solidFill>
                <a:latin typeface="Arial" panose="020B0604020202020204" pitchFamily="34" charset="0"/>
                <a:cs typeface="Arial" panose="020B0604020202020204" pitchFamily="34" charset="0"/>
              </a:rPr>
              <a:t>Confidence </a:t>
            </a:r>
            <a:r>
              <a:rPr lang="en-US" sz="2000" b="1" dirty="0">
                <a:solidFill>
                  <a:srgbClr val="142864"/>
                </a:solidFill>
                <a:latin typeface="Arial" panose="020B0604020202020204" pitchFamily="34" charset="0"/>
                <a:cs typeface="Arial" panose="020B0604020202020204" pitchFamily="34" charset="0"/>
              </a:rPr>
              <a:t>vs. “trying too hard” for the win here…more than ever</a:t>
            </a:r>
          </a:p>
          <a:p>
            <a:endParaRPr lang="en-US" sz="17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49482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142864"/>
                </a:solidFill>
                <a:latin typeface="Montserrat Semi Bold" pitchFamily="50" charset="0"/>
              </a:rPr>
              <a:t>NO MATTER WHAT, SOMETIMES IT STILL GETS COMPLICATED</a:t>
            </a:r>
            <a:endParaRPr lang="en-US" sz="3600" dirty="0">
              <a:solidFill>
                <a:srgbClr val="142864"/>
              </a:solidFill>
              <a:latin typeface="Montserrat Semi Bold" pitchFamily="50" charset="0"/>
            </a:endParaRPr>
          </a:p>
        </p:txBody>
      </p:sp>
      <p:sp>
        <p:nvSpPr>
          <p:cNvPr id="4" name="Content Placeholder 3"/>
          <p:cNvSpPr>
            <a:spLocks noGrp="1"/>
          </p:cNvSpPr>
          <p:nvPr>
            <p:ph sz="half" idx="2"/>
          </p:nvPr>
        </p:nvSpPr>
        <p:spPr/>
        <p:txBody>
          <a:bodyPr>
            <a:noAutofit/>
          </a:bodyPr>
          <a:lstStyle/>
          <a:p>
            <a:r>
              <a:rPr lang="en-US" sz="1600" dirty="0" smtClean="0">
                <a:latin typeface="Arial" panose="020B0604020202020204" pitchFamily="34" charset="0"/>
                <a:cs typeface="Arial" panose="020B0604020202020204" pitchFamily="34" charset="0"/>
              </a:rPr>
              <a:t>Only David Byrne could pull of the “big suit”, right? That’s an inherent social boost, especially if you already have some social proof.</a:t>
            </a:r>
          </a:p>
          <a:p>
            <a:r>
              <a:rPr lang="en-US" sz="1600" dirty="0" smtClean="0">
                <a:latin typeface="Arial" panose="020B0604020202020204" pitchFamily="34" charset="0"/>
                <a:cs typeface="Arial" panose="020B0604020202020204" pitchFamily="34" charset="0"/>
              </a:rPr>
              <a:t>The “big suit” wasn’t sexually attractive, but the attitude behind it was. He was poking fun at “established” principle and owning it. (i.e. </a:t>
            </a:r>
            <a:r>
              <a:rPr lang="en-US" sz="1600" dirty="0" smtClean="0">
                <a:latin typeface="Arial" panose="020B0604020202020204" pitchFamily="34" charset="0"/>
                <a:cs typeface="Arial" panose="020B0604020202020204" pitchFamily="34" charset="0"/>
              </a:rPr>
              <a:t>his acting </a:t>
            </a:r>
            <a:r>
              <a:rPr lang="en-US" sz="1600" dirty="0" smtClean="0">
                <a:latin typeface="Arial" panose="020B0604020202020204" pitchFamily="34" charset="0"/>
                <a:cs typeface="Arial" panose="020B0604020202020204" pitchFamily="34" charset="0"/>
              </a:rPr>
              <a:t>coach’s advice that everything on stage has to be “bigger”)</a:t>
            </a:r>
          </a:p>
          <a:p>
            <a:r>
              <a:rPr lang="en-US" sz="1600" dirty="0" smtClean="0">
                <a:latin typeface="Arial" panose="020B0604020202020204" pitchFamily="34" charset="0"/>
                <a:cs typeface="Arial" panose="020B0604020202020204" pitchFamily="34" charset="0"/>
              </a:rPr>
              <a:t>The “screw you” angle is the </a:t>
            </a:r>
            <a:r>
              <a:rPr lang="en-US" sz="1600" dirty="0">
                <a:latin typeface="Arial" panose="020B0604020202020204" pitchFamily="34" charset="0"/>
                <a:cs typeface="Arial" panose="020B0604020202020204" pitchFamily="34" charset="0"/>
              </a:rPr>
              <a:t>ultimate ironic </a:t>
            </a:r>
            <a:r>
              <a:rPr lang="en-US" sz="1600" dirty="0" smtClean="0">
                <a:latin typeface="Arial" panose="020B0604020202020204" pitchFamily="34" charset="0"/>
                <a:cs typeface="Arial" panose="020B0604020202020204" pitchFamily="34" charset="0"/>
              </a:rPr>
              <a:t>twist, as if the joke is really on the audience itself. That can be sexy.</a:t>
            </a:r>
          </a:p>
          <a:p>
            <a:r>
              <a:rPr lang="en-US" sz="1600" dirty="0" smtClean="0">
                <a:latin typeface="Arial" panose="020B0604020202020204" pitchFamily="34" charset="0"/>
                <a:cs typeface="Arial" panose="020B0604020202020204" pitchFamily="34" charset="0"/>
              </a:rPr>
              <a:t>It was a solid take </a:t>
            </a:r>
            <a:r>
              <a:rPr lang="en-US" sz="1600" dirty="0">
                <a:latin typeface="Arial" panose="020B0604020202020204" pitchFamily="34" charset="0"/>
                <a:cs typeface="Arial" panose="020B0604020202020204" pitchFamily="34" charset="0"/>
              </a:rPr>
              <a:t>on comedic </a:t>
            </a:r>
            <a:r>
              <a:rPr lang="en-US" sz="1600" dirty="0" smtClean="0">
                <a:latin typeface="Arial" panose="020B0604020202020204" pitchFamily="34" charset="0"/>
                <a:cs typeface="Arial" panose="020B0604020202020204" pitchFamily="34" charset="0"/>
              </a:rPr>
              <a:t>self-deprecation, which make his audience adore him more. (i.e. “This made my head look smaller.”)</a:t>
            </a:r>
          </a:p>
          <a:p>
            <a:r>
              <a:rPr lang="en-US" sz="1600" dirty="0" smtClean="0">
                <a:latin typeface="Arial" panose="020B0604020202020204" pitchFamily="34" charset="0"/>
                <a:cs typeface="Arial" panose="020B0604020202020204" pitchFamily="34" charset="0"/>
              </a:rPr>
              <a:t>Nevertheless, was this really attractive comedy, or not?</a:t>
            </a:r>
            <a:endParaRPr lang="en-US" sz="1600" dirty="0">
              <a:latin typeface="Arial" panose="020B0604020202020204" pitchFamily="34" charset="0"/>
              <a:cs typeface="Arial" panose="020B0604020202020204" pitchFamily="34" charset="0"/>
            </a:endParaRPr>
          </a:p>
        </p:txBody>
      </p:sp>
      <p:pic>
        <p:nvPicPr>
          <p:cNvPr id="1056" name="Picture 32" descr="C:\1 X &amp; Y Communications\Masterclass For Men\Sept 2022 - Comedy Clinic\Images\ON-CR358_0921_S_B620_201809211901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365" y="1629798"/>
            <a:ext cx="3597836"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6798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6000" dirty="0" smtClean="0">
                <a:solidFill>
                  <a:srgbClr val="142864"/>
                </a:solidFill>
                <a:latin typeface="Montserrat Semi Bold" pitchFamily="50" charset="0"/>
              </a:rPr>
              <a:t>FOR MORE</a:t>
            </a:r>
            <a:endParaRPr lang="en-US" sz="6000" dirty="0">
              <a:solidFill>
                <a:srgbClr val="142864"/>
              </a:solidFill>
              <a:latin typeface="Montserrat Semi Bold" pitchFamily="50" charset="0"/>
            </a:endParaRPr>
          </a:p>
        </p:txBody>
      </p:sp>
      <p:sp>
        <p:nvSpPr>
          <p:cNvPr id="3" name="Content Placeholder 2"/>
          <p:cNvSpPr>
            <a:spLocks noGrp="1"/>
          </p:cNvSpPr>
          <p:nvPr>
            <p:ph idx="1"/>
          </p:nvPr>
        </p:nvSpPr>
        <p:spPr>
          <a:xfrm>
            <a:off x="457200" y="1828800"/>
            <a:ext cx="8229600" cy="4525963"/>
          </a:xfrm>
        </p:spPr>
        <p:txBody>
          <a:bodyPr>
            <a:normAutofit/>
          </a:bodyPr>
          <a:lstStyle/>
          <a:p>
            <a:r>
              <a:rPr lang="en-US" sz="3600" dirty="0" smtClean="0">
                <a:latin typeface="Arial" panose="020B0604020202020204" pitchFamily="34" charset="0"/>
                <a:cs typeface="Arial" panose="020B0604020202020204" pitchFamily="34" charset="0"/>
              </a:rPr>
              <a:t>Visit </a:t>
            </a:r>
            <a:r>
              <a:rPr lang="en-US" sz="3600" dirty="0" smtClean="0">
                <a:latin typeface="Arial" panose="020B0604020202020204" pitchFamily="34" charset="0"/>
                <a:cs typeface="Arial" panose="020B0604020202020204" pitchFamily="34" charset="0"/>
                <a:hlinkClick r:id="rId2"/>
              </a:rPr>
              <a:t>https://www.scotmckay.net</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FREE download of </a:t>
            </a:r>
            <a:r>
              <a:rPr lang="en-US" sz="3600" b="1" dirty="0" smtClean="0">
                <a:latin typeface="Arial" panose="020B0604020202020204" pitchFamily="34" charset="0"/>
                <a:cs typeface="Arial" panose="020B0604020202020204" pitchFamily="34" charset="0"/>
              </a:rPr>
              <a:t>Deserve What You Want</a:t>
            </a:r>
          </a:p>
          <a:p>
            <a:r>
              <a:rPr lang="en-US" sz="3600" dirty="0" smtClean="0">
                <a:latin typeface="Arial" panose="020B0604020202020204" pitchFamily="34" charset="0"/>
                <a:cs typeface="Arial" panose="020B0604020202020204" pitchFamily="34" charset="0"/>
              </a:rPr>
              <a:t>FREE episodes of </a:t>
            </a:r>
            <a:r>
              <a:rPr lang="en-US" sz="3600" b="1" dirty="0" smtClean="0">
                <a:latin typeface="Arial" panose="020B0604020202020204" pitchFamily="34" charset="0"/>
                <a:cs typeface="Arial" panose="020B0604020202020204" pitchFamily="34" charset="0"/>
              </a:rPr>
              <a:t>The Mountain Top Podcast</a:t>
            </a:r>
          </a:p>
          <a:p>
            <a:r>
              <a:rPr lang="en-US" sz="3600" b="1" dirty="0" smtClean="0">
                <a:latin typeface="Arial" panose="020B0604020202020204" pitchFamily="34" charset="0"/>
                <a:cs typeface="Arial" panose="020B0604020202020204" pitchFamily="34" charset="0"/>
              </a:rPr>
              <a:t>Talk to me </a:t>
            </a:r>
            <a:r>
              <a:rPr lang="en-US" sz="3600" dirty="0" smtClean="0">
                <a:latin typeface="Arial" panose="020B0604020202020204" pitchFamily="34" charset="0"/>
                <a:cs typeface="Arial" panose="020B0604020202020204" pitchFamily="34" charset="0"/>
              </a:rPr>
              <a:t>FREE for 25-minutes</a:t>
            </a:r>
          </a:p>
          <a:p>
            <a:r>
              <a:rPr lang="en-US" sz="3600" dirty="0" smtClean="0">
                <a:latin typeface="Arial" panose="020B0604020202020204" pitchFamily="34" charset="0"/>
                <a:cs typeface="Arial" panose="020B0604020202020204" pitchFamily="34" charset="0"/>
              </a:rPr>
              <a:t>Masterclass </a:t>
            </a:r>
            <a:r>
              <a:rPr lang="en-US" sz="3600" dirty="0" smtClean="0">
                <a:latin typeface="Arial" panose="020B0604020202020204" pitchFamily="34" charset="0"/>
                <a:cs typeface="Arial" panose="020B0604020202020204" pitchFamily="34" charset="0"/>
                <a:hlinkClick r:id="rId3"/>
              </a:rPr>
              <a:t>season tickets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7323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4648200"/>
            <a:ext cx="7772400" cy="1470025"/>
          </a:xfrm>
        </p:spPr>
        <p:txBody>
          <a:bodyPr>
            <a:noAutofit/>
          </a:bodyPr>
          <a:lstStyle/>
          <a:p>
            <a:r>
              <a:rPr lang="en-US" sz="2800" dirty="0" smtClean="0">
                <a:latin typeface="Arial" panose="020B0604020202020204" pitchFamily="34" charset="0"/>
                <a:cs typeface="Arial" panose="020B0604020202020204" pitchFamily="34" charset="0"/>
              </a:rPr>
              <a:t>©2022 X &amp; Y Communications. All rights reserved worldwide.  Copy and/or distribution is strictly prohibited without express written permission from the publisher.</a:t>
            </a:r>
            <a:endParaRPr lang="en-US" sz="2800"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a:xfrm>
            <a:off x="1447800" y="1981200"/>
            <a:ext cx="6400800" cy="1752600"/>
          </a:xfrm>
        </p:spPr>
        <p:txBody>
          <a:bodyPr>
            <a:normAutofit/>
          </a:bodyPr>
          <a:lstStyle/>
          <a:p>
            <a:r>
              <a:rPr lang="en-US" sz="7200" dirty="0" smtClean="0">
                <a:solidFill>
                  <a:srgbClr val="142864"/>
                </a:solidFill>
                <a:latin typeface="Montserrat Semi Bold" pitchFamily="50" charset="0"/>
              </a:rPr>
              <a:t>THANK YOU </a:t>
            </a:r>
            <a:endParaRPr lang="en-US" sz="7200" dirty="0">
              <a:solidFill>
                <a:srgbClr val="142864"/>
              </a:solidFill>
              <a:latin typeface="Montserrat Semi Bold" pitchFamily="50" charset="0"/>
            </a:endParaRPr>
          </a:p>
        </p:txBody>
      </p:sp>
    </p:spTree>
    <p:extLst>
      <p:ext uri="{BB962C8B-B14F-4D97-AF65-F5344CB8AC3E}">
        <p14:creationId xmlns:p14="http://schemas.microsoft.com/office/powerpoint/2010/main" val="27454684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286000"/>
            <a:ext cx="7772400" cy="1470025"/>
          </a:xfrm>
        </p:spPr>
        <p:txBody>
          <a:bodyPr>
            <a:noAutofit/>
          </a:bodyPr>
          <a:lstStyle/>
          <a:p>
            <a:r>
              <a:rPr lang="en-US" sz="5400" dirty="0" smtClean="0">
                <a:solidFill>
                  <a:srgbClr val="142864"/>
                </a:solidFill>
                <a:latin typeface="Montserrat Semi Bold" pitchFamily="50" charset="0"/>
              </a:rPr>
              <a:t>QUESTIONS AND ANSWERS</a:t>
            </a:r>
            <a:endParaRPr lang="en-US" sz="5400" dirty="0">
              <a:solidFill>
                <a:srgbClr val="142864"/>
              </a:solidFill>
              <a:latin typeface="Montserrat Semi Bold" pitchFamily="50" charset="0"/>
            </a:endParaRPr>
          </a:p>
        </p:txBody>
      </p:sp>
    </p:spTree>
    <p:extLst>
      <p:ext uri="{BB962C8B-B14F-4D97-AF65-F5344CB8AC3E}">
        <p14:creationId xmlns:p14="http://schemas.microsoft.com/office/powerpoint/2010/main" val="27480358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6884</TotalTime>
  <Words>6620</Words>
  <Application>Microsoft Office PowerPoint</Application>
  <PresentationFormat>On-screen Show (4:3)</PresentationFormat>
  <Paragraphs>386</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PowerPoint Presentation</vt:lpstr>
      <vt:lpstr>PLAN OF ACTION</vt:lpstr>
      <vt:lpstr>GROUND RULES</vt:lpstr>
      <vt:lpstr>SOME ENCOURAGEMENT  BEFORE WE GET ROLLING</vt:lpstr>
      <vt:lpstr>WHAT TO EXPECT FROM THIS MASTERCLASS</vt:lpstr>
      <vt:lpstr>GELOTOLOGY: WHY PEOPLE LAUGH This is like learning how a clutch works before attempting to learn how to drive a manual transmission.  </vt:lpstr>
      <vt:lpstr>MORE REASONS WHY PEOPLE LAUGH </vt:lpstr>
      <vt:lpstr>BASELINE MINDSET OF PEOPLE WHO ARE GOOD AT MAKING OTHERS LAUGH (For All The Right Reasons, Of Course.)</vt:lpstr>
      <vt:lpstr>MOST PEOPLE THINK THEY HAVE A SENSE OF HUMOR, BUT DON’T.  This is related to over-analysis rooted in insecurity, or sometimes just jaded, mean-spirited bitterness. </vt:lpstr>
      <vt:lpstr>THE ALCHEMY OF MAKING WOMEN LAUGH "If you can make a woman laugh, you can make her do anything.” – Marilyn Monroe </vt:lpstr>
      <vt:lpstr>BUT YES…MASTERING THE ART OF HUMOR IS 100% WORTH THE EFFORT     </vt:lpstr>
      <vt:lpstr>WHAT BEING FUNNY SAYS ABOUT YOU</vt:lpstr>
      <vt:lpstr>SO THEN, IS COMEDY MASCULINE?</vt:lpstr>
      <vt:lpstr>ANOTHER POWERFUL WAY WOMEN’S  “FUNNY BONES” ARE WIRED DIFFERENTLY</vt:lpstr>
      <vt:lpstr>SO WHAT KIND OF HUMOR WORKS BEST TO ATTRACT WOMEN?</vt:lpstr>
      <vt:lpstr>COMING FROM THE RIGHT PLACE WITH ALL OF THIS</vt:lpstr>
      <vt:lpstr>NEXT, WE’LL KICK IT UP A NOTCH WITH HUMOR THAT TAKES YOU FROM PLATONIC TO SEXUAL…</vt:lpstr>
      <vt:lpstr>…BUT IT’S TIME FOR OUR FIRST CONTEST… …Think you can drop your comedy knowledge on us?</vt:lpstr>
      <vt:lpstr>Name TWO comedians who have famously portrayed Inspector Clouseau in the Pink Panther movies</vt:lpstr>
      <vt:lpstr>CHECK IN:  ARE WE HAVING FUN YET?</vt:lpstr>
      <vt:lpstr>NEXT LEVEL:  HUMOR THAT TAKES YOU FROM PLATONIC TO SEXUAL </vt:lpstr>
      <vt:lpstr>WHAT TO DO WHEN YOUR HUMOR IS CLEARLY WORKING Bring the house down, then take her home with you.</vt:lpstr>
      <vt:lpstr>I’D BE REMISS IF WE DIDN’T TALK ABOUT TICKLING</vt:lpstr>
      <vt:lpstr>WAYS TO MASTER HUMOR WITHOUT ACTUALLY TELLING JOKES</vt:lpstr>
      <vt:lpstr>THE POWER OF IMPROV Many cities have cheap or even FREE improv classes. Don’t be intimidated…try it!   </vt:lpstr>
      <vt:lpstr>MORE “STEALTH MODE” HUMOR IDEAS</vt:lpstr>
      <vt:lpstr>HOW TO BE FUNNIER IMMEDIATELY (FOR REAL!) Some of what follows involves actual intentional comedy (e.g. jokes), some is more about natural interaction…but all are EASY and you can start today. </vt:lpstr>
      <vt:lpstr>“SO HOW DO YOU PRACTICE THE MORE INTENTIONAL TYPE OF COMEDY, MILA?” WELL, THAT’S COMING UP NEXT…</vt:lpstr>
      <vt:lpstr>BUT NOW, HERE’S ANOTHER CHANCE TO WIN…HERE WE GO! </vt:lpstr>
      <vt:lpstr>Who was the director of Blazing Saddles and Young Frankenstein?</vt:lpstr>
      <vt:lpstr>NOW…LET’S TALK ABOUT HOW TO TUNE UP YOUR WIT AND ACHIEVE COMEDY SKILL MASTERY FAST</vt:lpstr>
      <vt:lpstr>FIRST, DEVELOP FUNNY HABITS</vt:lpstr>
      <vt:lpstr>COMPARE EVERYTHING TO SOMETHING ELSE</vt:lpstr>
      <vt:lpstr>A MULTITUDE OF OBJECTIVE WAYS TO PRACTICE First, Listen To Other Funny People And Note The Prevailing Patterns </vt:lpstr>
      <vt:lpstr>HERE ARE SIX MORE… Start Challenging Your Brain To Be Funny…In Private At First</vt:lpstr>
      <vt:lpstr>FIVE MORE? ARE YOU KIDDING ME? Take Your Show On The Road!</vt:lpstr>
      <vt:lpstr>THE COMEDIC POWER OF WORDS THEMSELVES</vt:lpstr>
      <vt:lpstr>TAKE ALL THE HELP YOU CAN GET</vt:lpstr>
      <vt:lpstr>WE’RE IN THE HOME STRETCH…</vt:lpstr>
      <vt:lpstr>…BUT HOLD YOUR HORSES. IT’S CONTEST TIME AGAIN </vt:lpstr>
      <vt:lpstr>Name TWO comedians who starred in Caddyshack</vt:lpstr>
      <vt:lpstr>BUZZKILLS TO AVOID: WHAT’S NOT FUNNY</vt:lpstr>
      <vt:lpstr>SARCASM SECRETS sarcasm [ sahr-kaz-uhm ] noun:   1) harsh, cutting, or bitter derision, often using irony to point out the deficiencies or failings of someone or something: “He resorts to sarcasm when he senses he’s losing an argument.” 2) A sharply ironical taunt; sneering or cutting remark:  </vt:lpstr>
      <vt:lpstr>COMMON MISTAKES THAT DERAIL US IN THE QUEST TO BE HILARIOUS</vt:lpstr>
      <vt:lpstr>THE ULTIMATE COMEDIC CRIME: HOW TO AVOID BEING LAME What Are The Ways People Sabotage Their Own Attempts To Be Funny?</vt:lpstr>
      <vt:lpstr>WHAT TO DO IF YOU FAIL IN THE MOMENT</vt:lpstr>
      <vt:lpstr>IS IT REALLY FUNNY? Humor is a variable. Here are practical ways to “read the room”. </vt:lpstr>
      <vt:lpstr>BEING FUNNY ON PAPER</vt:lpstr>
      <vt:lpstr>SET THESE “MENTAL TRIGGERS” TO GREENLIGHT BRINGING THE HUMOR</vt:lpstr>
      <vt:lpstr>THE ULTIMATE CHALLENGE: CHICKS WHO ARE QUICK ON THEIR FEET</vt:lpstr>
      <vt:lpstr>NO MATTER WHAT, SOMETIMES IT STILL GETS COMPLICATED</vt:lpstr>
      <vt:lpstr>FOR MORE</vt:lpstr>
      <vt:lpstr>©2022 X &amp; Y Communications. All rights reserved worldwide.  Copy and/or distribution is strictly prohibited without express written permission from the publisher.</vt:lpstr>
      <vt:lpstr>QUESTIONS AND ANSWERS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info@xandycommunications.net</dc:creator>
  <cp:lastModifiedBy>Scot McKay</cp:lastModifiedBy>
  <cp:revision>367</cp:revision>
  <dcterms:created xsi:type="dcterms:W3CDTF">2022-04-13T18:58:06Z</dcterms:created>
  <dcterms:modified xsi:type="dcterms:W3CDTF">2025-07-09T14:28:44Z</dcterms:modified>
</cp:coreProperties>
</file>