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7" r:id="rId3"/>
    <p:sldId id="258" r:id="rId4"/>
    <p:sldId id="384" r:id="rId5"/>
    <p:sldId id="385" r:id="rId6"/>
    <p:sldId id="386" r:id="rId7"/>
    <p:sldId id="387" r:id="rId8"/>
    <p:sldId id="388" r:id="rId9"/>
    <p:sldId id="392" r:id="rId10"/>
    <p:sldId id="393" r:id="rId11"/>
    <p:sldId id="389" r:id="rId12"/>
    <p:sldId id="390" r:id="rId13"/>
    <p:sldId id="394" r:id="rId14"/>
    <p:sldId id="267" r:id="rId15"/>
    <p:sldId id="269" r:id="rId16"/>
    <p:sldId id="395" r:id="rId17"/>
    <p:sldId id="391" r:id="rId18"/>
    <p:sldId id="396" r:id="rId19"/>
    <p:sldId id="397" r:id="rId20"/>
    <p:sldId id="426" r:id="rId21"/>
    <p:sldId id="398" r:id="rId22"/>
    <p:sldId id="399" r:id="rId23"/>
    <p:sldId id="400" r:id="rId24"/>
    <p:sldId id="401" r:id="rId25"/>
    <p:sldId id="402" r:id="rId26"/>
    <p:sldId id="403" r:id="rId27"/>
    <p:sldId id="421" r:id="rId28"/>
    <p:sldId id="404" r:id="rId29"/>
    <p:sldId id="405" r:id="rId30"/>
    <p:sldId id="406" r:id="rId31"/>
    <p:sldId id="407" r:id="rId32"/>
    <p:sldId id="408" r:id="rId33"/>
    <p:sldId id="427" r:id="rId34"/>
    <p:sldId id="409" r:id="rId35"/>
    <p:sldId id="373" r:id="rId36"/>
    <p:sldId id="374" r:id="rId37"/>
    <p:sldId id="410" r:id="rId38"/>
    <p:sldId id="411" r:id="rId39"/>
    <p:sldId id="412" r:id="rId40"/>
    <p:sldId id="413" r:id="rId41"/>
    <p:sldId id="414" r:id="rId42"/>
    <p:sldId id="415" r:id="rId43"/>
    <p:sldId id="416" r:id="rId44"/>
    <p:sldId id="418" r:id="rId45"/>
    <p:sldId id="382" r:id="rId46"/>
    <p:sldId id="383" r:id="rId47"/>
    <p:sldId id="381" r:id="rId48"/>
    <p:sldId id="428" r:id="rId49"/>
    <p:sldId id="419" r:id="rId50"/>
    <p:sldId id="429" r:id="rId51"/>
    <p:sldId id="417" r:id="rId52"/>
    <p:sldId id="420" r:id="rId53"/>
    <p:sldId id="422" r:id="rId54"/>
    <p:sldId id="425" r:id="rId55"/>
    <p:sldId id="423" r:id="rId56"/>
    <p:sldId id="424" r:id="rId57"/>
    <p:sldId id="299" r:id="rId58"/>
    <p:sldId id="298" r:id="rId59"/>
    <p:sldId id="297"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864"/>
    <a:srgbClr val="C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6" d="100"/>
          <a:sy n="126" d="100"/>
        </p:scale>
        <p:origin x="-11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12F7E-5ACF-4D81-937F-A7AF97D03AF6}" type="datetimeFigureOut">
              <a:rPr lang="en-US" smtClean="0"/>
              <a:t>9/1/2022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A1AB5F-A9C1-4A1B-85CB-7B3EFB0CF214}" type="slidenum">
              <a:rPr lang="en-US" smtClean="0"/>
              <a:t>‹#›</a:t>
            </a:fld>
            <a:endParaRPr lang="en-US"/>
          </a:p>
        </p:txBody>
      </p:sp>
    </p:spTree>
    <p:extLst>
      <p:ext uri="{BB962C8B-B14F-4D97-AF65-F5344CB8AC3E}">
        <p14:creationId xmlns:p14="http://schemas.microsoft.com/office/powerpoint/2010/main" val="2576739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1671554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589032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ABF14A-341D-4D0E-9B7D-690CC8B9EA89}" type="datetimeFigureOut">
              <a:rPr lang="en-US" smtClean="0"/>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1654728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ABF14A-341D-4D0E-9B7D-690CC8B9EA89}" type="datetimeFigureOut">
              <a:rPr lang="en-US" smtClean="0"/>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234881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ABF14A-341D-4D0E-9B7D-690CC8B9EA89}" type="datetimeFigureOut">
              <a:rPr lang="en-US" smtClean="0"/>
              <a:t>9/1/2022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45040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ABF14A-341D-4D0E-9B7D-690CC8B9EA89}" type="datetimeFigureOut">
              <a:rPr lang="en-US" smtClean="0"/>
              <a:t>9/1/2022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72323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BF14A-341D-4D0E-9B7D-690CC8B9EA89}" type="datetimeFigureOut">
              <a:rPr lang="en-US" smtClean="0"/>
              <a:t>9/1/2022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3111680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ABF14A-341D-4D0E-9B7D-690CC8B9EA89}" type="datetimeFigureOut">
              <a:rPr lang="en-US" smtClean="0"/>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850393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ABF14A-341D-4D0E-9B7D-690CC8B9EA89}" type="datetimeFigureOut">
              <a:rPr lang="en-US" smtClean="0"/>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570385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737050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340513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BF14A-341D-4D0E-9B7D-690CC8B9EA89}" type="datetimeFigureOut">
              <a:rPr lang="en-US" smtClean="0"/>
              <a:t>9/1/2022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ADAFC-5DED-45D3-8E07-FFA9537375E9}" type="slidenum">
              <a:rPr lang="en-US" smtClean="0"/>
              <a:t>‹#›</a:t>
            </a:fld>
            <a:endParaRPr lang="en-US"/>
          </a:p>
        </p:txBody>
      </p:sp>
    </p:spTree>
    <p:extLst>
      <p:ext uri="{BB962C8B-B14F-4D97-AF65-F5344CB8AC3E}">
        <p14:creationId xmlns:p14="http://schemas.microsoft.com/office/powerpoint/2010/main" val="3862054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programs.deservewhatyouwant.com/mc-seasontickets" TargetMode="External"/><Relationship Id="rId2" Type="http://schemas.openxmlformats.org/officeDocument/2006/relationships/hyperlink" Target="https://www.scotmckay.net/"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386" y="4648200"/>
            <a:ext cx="8839200" cy="1470025"/>
          </a:xfrm>
        </p:spPr>
        <p:txBody>
          <a:bodyPr>
            <a:normAutofit/>
          </a:bodyPr>
          <a:lstStyle/>
          <a:p>
            <a:r>
              <a:rPr lang="en-US" sz="4200" b="1" dirty="0" smtClean="0">
                <a:latin typeface="Montserrat Semi Bold" pitchFamily="50" charset="0"/>
                <a:cs typeface="Arial" panose="020B0604020202020204" pitchFamily="34" charset="0"/>
              </a:rPr>
              <a:t>FOR MATURE AUDIENCES ONLY </a:t>
            </a:r>
            <a:endParaRPr lang="en-US" sz="4200" b="1" dirty="0">
              <a:latin typeface="Montserrat Semi Bold" pitchFamily="50" charset="0"/>
              <a:cs typeface="Arial" panose="020B0604020202020204" pitchFamily="34" charset="0"/>
            </a:endParaRPr>
          </a:p>
        </p:txBody>
      </p:sp>
      <p:sp>
        <p:nvSpPr>
          <p:cNvPr id="3" name="Subtitle 2"/>
          <p:cNvSpPr>
            <a:spLocks noGrp="1"/>
          </p:cNvSpPr>
          <p:nvPr>
            <p:ph type="subTitle" idx="1"/>
          </p:nvPr>
        </p:nvSpPr>
        <p:spPr>
          <a:xfrm>
            <a:off x="1356585" y="5562600"/>
            <a:ext cx="6400800" cy="1752600"/>
          </a:xfrm>
        </p:spPr>
        <p:txBody>
          <a:bodyPr>
            <a:normAutofit/>
          </a:bodyPr>
          <a:lstStyle/>
          <a:p>
            <a:r>
              <a:rPr lang="en-US" sz="4000" b="1" dirty="0" smtClean="0">
                <a:solidFill>
                  <a:srgbClr val="142864"/>
                </a:solidFill>
                <a:latin typeface="Arial" panose="020B0604020202020204" pitchFamily="34" charset="0"/>
                <a:cs typeface="Arial" panose="020B0604020202020204" pitchFamily="34" charset="0"/>
              </a:rPr>
              <a:t>Host: Scot McKay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86" y="457200"/>
            <a:ext cx="8686800" cy="61933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586" y="1279656"/>
            <a:ext cx="8680502" cy="3559006"/>
          </a:xfrm>
          <a:prstGeom prst="rect">
            <a:avLst/>
          </a:prstGeom>
        </p:spPr>
      </p:pic>
    </p:spTree>
    <p:extLst>
      <p:ext uri="{BB962C8B-B14F-4D97-AF65-F5344CB8AC3E}">
        <p14:creationId xmlns:p14="http://schemas.microsoft.com/office/powerpoint/2010/main" val="1091963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PLAN OF ACTION</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600200"/>
            <a:ext cx="8229600" cy="4800599"/>
          </a:xfrm>
        </p:spPr>
        <p:txBody>
          <a:bodyPr>
            <a:normAutofit/>
          </a:bodyPr>
          <a:lstStyle/>
          <a:p>
            <a:r>
              <a:rPr lang="en-US" sz="2400" dirty="0" smtClean="0">
                <a:latin typeface="Arial" panose="020B0604020202020204" pitchFamily="34" charset="0"/>
                <a:cs typeface="Arial" panose="020B0604020202020204" pitchFamily="34" charset="0"/>
              </a:rPr>
              <a:t>There are plenty of practical steps, and we’ll hit the ground running very shortly. </a:t>
            </a:r>
          </a:p>
          <a:p>
            <a:r>
              <a:rPr lang="en-US" sz="2400" dirty="0" smtClean="0">
                <a:latin typeface="Arial" panose="020B0604020202020204" pitchFamily="34" charset="0"/>
                <a:cs typeface="Arial" panose="020B0604020202020204" pitchFamily="34" charset="0"/>
              </a:rPr>
              <a:t>Most of what I’m about to present is BRAND NEW. Any info I bring up from previous programs will be elaborated upon.</a:t>
            </a:r>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There will be contest questions asked a few times during masterclass, w/ prizes to the first correct responder.</a:t>
            </a:r>
          </a:p>
          <a:p>
            <a:r>
              <a:rPr lang="en-US" sz="2400" dirty="0" smtClean="0">
                <a:latin typeface="Arial" panose="020B0604020202020204" pitchFamily="34" charset="0"/>
                <a:cs typeface="Arial" panose="020B0604020202020204" pitchFamily="34" charset="0"/>
              </a:rPr>
              <a:t>Time is reserved at the end for all of your Q&amp;A, although you can submit questions during the class.</a:t>
            </a:r>
          </a:p>
          <a:p>
            <a:r>
              <a:rPr lang="en-US" sz="2400" dirty="0" smtClean="0">
                <a:latin typeface="Arial" panose="020B0604020202020204" pitchFamily="34" charset="0"/>
                <a:cs typeface="Arial" panose="020B0604020202020204" pitchFamily="34" charset="0"/>
              </a:rPr>
              <a:t>Yes, this is being recorded. You will have full access to the video and the slides in a dedicated portal.</a:t>
            </a:r>
          </a:p>
        </p:txBody>
      </p:sp>
    </p:spTree>
    <p:extLst>
      <p:ext uri="{BB962C8B-B14F-4D97-AF65-F5344CB8AC3E}">
        <p14:creationId xmlns:p14="http://schemas.microsoft.com/office/powerpoint/2010/main" val="1584504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GROUND RULES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p:txBody>
          <a:bodyPr>
            <a:normAutofit lnSpcReduction="10000"/>
          </a:bodyPr>
          <a:lstStyle/>
          <a:p>
            <a:r>
              <a:rPr lang="en-US" dirty="0" smtClean="0">
                <a:latin typeface="Arial" panose="020B0604020202020204" pitchFamily="34" charset="0"/>
                <a:cs typeface="Arial" panose="020B0604020202020204" pitchFamily="34" charset="0"/>
              </a:rPr>
              <a:t>Come with an open mind and a positive attitude.</a:t>
            </a:r>
          </a:p>
          <a:p>
            <a:r>
              <a:rPr lang="en-US" dirty="0" smtClean="0">
                <a:latin typeface="Arial" panose="020B0604020202020204" pitchFamily="34" charset="0"/>
                <a:cs typeface="Arial" panose="020B0604020202020204" pitchFamily="34" charset="0"/>
              </a:rPr>
              <a:t>Although this slide deck will be made available to you, take notes as you see fit.</a:t>
            </a:r>
          </a:p>
          <a:p>
            <a:r>
              <a:rPr lang="en-US" dirty="0" smtClean="0">
                <a:latin typeface="Arial" panose="020B0604020202020204" pitchFamily="34" charset="0"/>
                <a:cs typeface="Arial" panose="020B0604020202020204" pitchFamily="34" charset="0"/>
              </a:rPr>
              <a:t>Turn off any and all distractions.</a:t>
            </a:r>
          </a:p>
          <a:p>
            <a:r>
              <a:rPr lang="en-US" dirty="0" smtClean="0">
                <a:latin typeface="Arial" panose="020B0604020202020204" pitchFamily="34" charset="0"/>
                <a:cs typeface="Arial" panose="020B0604020202020204" pitchFamily="34" charset="0"/>
              </a:rPr>
              <a:t>Please do not unmute yourself unless it’s your turn to speak.</a:t>
            </a:r>
          </a:p>
          <a:p>
            <a:r>
              <a:rPr lang="en-US" dirty="0" smtClean="0">
                <a:latin typeface="Arial" panose="020B0604020202020204" pitchFamily="34" charset="0"/>
                <a:cs typeface="Arial" panose="020B0604020202020204" pitchFamily="34" charset="0"/>
              </a:rPr>
              <a:t>Abusive, disruptive behavior will not be tolerated.  We will practice mutual respect.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55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smtClean="0">
                <a:solidFill>
                  <a:srgbClr val="142864"/>
                </a:solidFill>
                <a:latin typeface="Montserrat Semi Bold" pitchFamily="50" charset="0"/>
              </a:rPr>
              <a:t>MINDSET TIPS AS WE GET STARTED</a:t>
            </a:r>
            <a:endParaRPr lang="en-US" sz="5400" dirty="0">
              <a:solidFill>
                <a:srgbClr val="142864"/>
              </a:solidFill>
              <a:latin typeface="Montserrat Semi Bold" pitchFamily="50" charset="0"/>
            </a:endParaRPr>
          </a:p>
        </p:txBody>
      </p:sp>
      <p:sp>
        <p:nvSpPr>
          <p:cNvPr id="3" name="Content Placeholder 2"/>
          <p:cNvSpPr>
            <a:spLocks noGrp="1"/>
          </p:cNvSpPr>
          <p:nvPr>
            <p:ph idx="1"/>
          </p:nvPr>
        </p:nvSpPr>
        <p:spPr>
          <a:xfrm>
            <a:off x="381000" y="1752600"/>
            <a:ext cx="8229600" cy="4525963"/>
          </a:xfrm>
        </p:spPr>
        <p:txBody>
          <a:bodyPr>
            <a:normAutofit fontScale="92500" lnSpcReduction="20000"/>
          </a:bodyPr>
          <a:lstStyle/>
          <a:p>
            <a:r>
              <a:rPr lang="en-US" dirty="0" smtClean="0">
                <a:latin typeface="Arial" panose="020B0604020202020204" pitchFamily="34" charset="0"/>
                <a:cs typeface="Arial" panose="020B0604020202020204" pitchFamily="34" charset="0"/>
              </a:rPr>
              <a:t>Certain topics may or may not apply to you. Please don’t tune out.  </a:t>
            </a:r>
          </a:p>
          <a:p>
            <a:r>
              <a:rPr lang="en-US" dirty="0" smtClean="0">
                <a:latin typeface="Arial" panose="020B0604020202020204" pitchFamily="34" charset="0"/>
                <a:cs typeface="Arial" panose="020B0604020202020204" pitchFamily="34" charset="0"/>
              </a:rPr>
              <a:t>A 40-year-old guy may relate to something a 70-year-old won’t, or vice versa.</a:t>
            </a:r>
          </a:p>
          <a:p>
            <a:r>
              <a:rPr lang="en-US" dirty="0" smtClean="0">
                <a:latin typeface="Arial" panose="020B0604020202020204" pitchFamily="34" charset="0"/>
                <a:cs typeface="Arial" panose="020B0604020202020204" pitchFamily="34" charset="0"/>
              </a:rPr>
              <a:t>I’ve done my level best to focus on what will be relevant to a larger cross section of men.</a:t>
            </a:r>
          </a:p>
          <a:p>
            <a:r>
              <a:rPr lang="en-US" dirty="0" smtClean="0">
                <a:latin typeface="Arial" panose="020B0604020202020204" pitchFamily="34" charset="0"/>
                <a:cs typeface="Arial" panose="020B0604020202020204" pitchFamily="34" charset="0"/>
              </a:rPr>
              <a:t>Bear in mind that what’s not relevant now may very well be relevant someday, and you’ll have that 20/20 foresight.</a:t>
            </a:r>
          </a:p>
          <a:p>
            <a:r>
              <a:rPr lang="en-US" b="1" dirty="0" smtClean="0">
                <a:latin typeface="Arial" panose="020B0604020202020204" pitchFamily="34" charset="0"/>
                <a:cs typeface="Arial" panose="020B0604020202020204" pitchFamily="34" charset="0"/>
              </a:rPr>
              <a:t>YES…there is a special bonus in the Download Area for men of retirement age</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48014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rgbClr val="142864"/>
                </a:solidFill>
                <a:latin typeface="Montserrat Semi Bold" pitchFamily="50" charset="0"/>
              </a:rPr>
              <a:t>ABOUT YOUR AGE</a:t>
            </a:r>
            <a:endParaRPr lang="en-US" sz="6000" dirty="0">
              <a:solidFill>
                <a:srgbClr val="142864"/>
              </a:solidFill>
              <a:latin typeface="Montserrat Semi Bold" pitchFamily="50" charset="0"/>
            </a:endParaRPr>
          </a:p>
        </p:txBody>
      </p:sp>
      <p:sp>
        <p:nvSpPr>
          <p:cNvPr id="3" name="Content Placeholder 2"/>
          <p:cNvSpPr>
            <a:spLocks noGrp="1"/>
          </p:cNvSpPr>
          <p:nvPr>
            <p:ph sz="half" idx="1"/>
          </p:nvPr>
        </p:nvSpPr>
        <p:spPr>
          <a:xfrm>
            <a:off x="457200" y="1524000"/>
            <a:ext cx="4572000" cy="5105400"/>
          </a:xfrm>
        </p:spPr>
        <p:txBody>
          <a:bodyPr>
            <a:normAutofit fontScale="77500" lnSpcReduction="20000"/>
          </a:bodyPr>
          <a:lstStyle/>
          <a:p>
            <a:r>
              <a:rPr lang="en-US" dirty="0">
                <a:latin typeface="Arial" panose="020B0604020202020204" pitchFamily="34" charset="0"/>
                <a:cs typeface="Arial" panose="020B0604020202020204" pitchFamily="34" charset="0"/>
              </a:rPr>
              <a:t>There are a LOT of you guys out there in the X&amp;Y Communications audience…35-89 in age</a:t>
            </a:r>
          </a:p>
          <a:p>
            <a:r>
              <a:rPr lang="en-US" dirty="0" smtClean="0">
                <a:latin typeface="Arial" panose="020B0604020202020204" pitchFamily="34" charset="0"/>
                <a:cs typeface="Arial" panose="020B0604020202020204" pitchFamily="34" charset="0"/>
              </a:rPr>
              <a:t>Turning 21 is NOT the only rite of passage. Most men change at 30, and I’d argue around 45 as well.</a:t>
            </a:r>
          </a:p>
          <a:p>
            <a:r>
              <a:rPr lang="en-US" dirty="0" smtClean="0">
                <a:latin typeface="Arial" panose="020B0604020202020204" pitchFamily="34" charset="0"/>
                <a:cs typeface="Arial" panose="020B0604020202020204" pitchFamily="34" charset="0"/>
              </a:rPr>
              <a:t>Stereotypes don’t necessarily apply (even though every stock photo shows a couple drinking wine at a nice restaurant)</a:t>
            </a:r>
          </a:p>
          <a:p>
            <a:r>
              <a:rPr lang="en-US" b="1" dirty="0" smtClean="0">
                <a:solidFill>
                  <a:srgbClr val="C80000"/>
                </a:solidFill>
                <a:latin typeface="Arial" panose="020B0604020202020204" pitchFamily="34" charset="0"/>
                <a:cs typeface="Arial" panose="020B0604020202020204" pitchFamily="34" charset="0"/>
              </a:rPr>
              <a:t>IMPORTANT: </a:t>
            </a:r>
            <a:r>
              <a:rPr lang="en-US" b="1" dirty="0" smtClean="0">
                <a:latin typeface="Arial" panose="020B0604020202020204" pitchFamily="34" charset="0"/>
                <a:cs typeface="Arial" panose="020B0604020202020204" pitchFamily="34" charset="0"/>
              </a:rPr>
              <a:t>No matter how old you are, you are NOT washed up. (I felt that way at 34!)</a:t>
            </a:r>
            <a:endParaRPr lang="en-US" b="1" dirty="0">
              <a:latin typeface="Arial" panose="020B0604020202020204" pitchFamily="34" charset="0"/>
              <a:cs typeface="Arial" panose="020B0604020202020204" pitchFamily="34" charset="0"/>
            </a:endParaRPr>
          </a:p>
        </p:txBody>
      </p:sp>
      <p:pic>
        <p:nvPicPr>
          <p:cNvPr id="2050" name="Picture 2" descr="C:\1 X &amp; Y Communications\Masterclass For Men\For Mature Audiences Only\Images\mtpcoaching3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9497" y="1600200"/>
            <a:ext cx="2694781" cy="444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702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374"/>
            <a:ext cx="8229600" cy="1143000"/>
          </a:xfrm>
        </p:spPr>
        <p:txBody>
          <a:bodyPr>
            <a:normAutofit fontScale="90000"/>
          </a:bodyPr>
          <a:lstStyle/>
          <a:p>
            <a:r>
              <a:rPr lang="en-US" dirty="0" smtClean="0">
                <a:solidFill>
                  <a:srgbClr val="142864"/>
                </a:solidFill>
                <a:latin typeface="Montserrat Semi Bold" pitchFamily="50" charset="0"/>
              </a:rPr>
              <a:t>COMMON MISCONCEPTIONS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3962400"/>
            <a:ext cx="8229600" cy="2590800"/>
          </a:xfrm>
        </p:spPr>
        <p:txBody>
          <a:bodyPr>
            <a:normAutofit fontScale="62500" lnSpcReduction="20000"/>
          </a:bodyPr>
          <a:lstStyle/>
          <a:p>
            <a:r>
              <a:rPr lang="en-US" dirty="0" smtClean="0">
                <a:latin typeface="Arial" panose="020B0604020202020204" pitchFamily="34" charset="0"/>
                <a:cs typeface="Arial" panose="020B0604020202020204" pitchFamily="34" charset="0"/>
              </a:rPr>
              <a:t>Sex doesn’t matter after a certain age (i.e. “</a:t>
            </a:r>
            <a:r>
              <a:rPr lang="en-US" dirty="0" err="1" smtClean="0">
                <a:latin typeface="Arial" panose="020B0604020202020204" pitchFamily="34" charset="0"/>
                <a:cs typeface="Arial" panose="020B0604020202020204" pitchFamily="34" charset="0"/>
              </a:rPr>
              <a:t>kissin</a:t>
            </a:r>
            <a:r>
              <a:rPr lang="en-US" dirty="0" smtClean="0">
                <a:latin typeface="Arial" panose="020B0604020202020204" pitchFamily="34" charset="0"/>
                <a:cs typeface="Arial" panose="020B0604020202020204" pitchFamily="34" charset="0"/>
              </a:rPr>
              <a:t>’ don’t last, </a:t>
            </a:r>
            <a:r>
              <a:rPr lang="en-US" dirty="0" err="1" smtClean="0">
                <a:latin typeface="Arial" panose="020B0604020202020204" pitchFamily="34" charset="0"/>
                <a:cs typeface="Arial" panose="020B0604020202020204" pitchFamily="34" charset="0"/>
              </a:rPr>
              <a:t>cookin</a:t>
            </a:r>
            <a:r>
              <a:rPr lang="en-US" dirty="0" smtClean="0">
                <a:latin typeface="Arial" panose="020B0604020202020204" pitchFamily="34" charset="0"/>
                <a:cs typeface="Arial" panose="020B0604020202020204" pitchFamily="34" charset="0"/>
              </a:rPr>
              <a:t>’ do.”)</a:t>
            </a:r>
          </a:p>
          <a:p>
            <a:r>
              <a:rPr lang="en-US" dirty="0" smtClean="0">
                <a:latin typeface="Arial" panose="020B0604020202020204" pitchFamily="34" charset="0"/>
                <a:cs typeface="Arial" panose="020B0604020202020204" pitchFamily="34" charset="0"/>
              </a:rPr>
              <a:t>You </a:t>
            </a:r>
            <a:r>
              <a:rPr lang="en-US" dirty="0">
                <a:latin typeface="Arial" panose="020B0604020202020204" pitchFamily="34" charset="0"/>
                <a:cs typeface="Arial" panose="020B0604020202020204" pitchFamily="34" charset="0"/>
              </a:rPr>
              <a:t>have to leave the country to find a woman who wants </a:t>
            </a:r>
            <a:r>
              <a:rPr lang="en-US" dirty="0" smtClean="0">
                <a:latin typeface="Arial" panose="020B0604020202020204" pitchFamily="34" charset="0"/>
                <a:cs typeface="Arial" panose="020B0604020202020204" pitchFamily="34" charset="0"/>
              </a:rPr>
              <a:t>you (please avoid Ukraine right now)</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can talk a young woman out of wanting kids</a:t>
            </a:r>
          </a:p>
          <a:p>
            <a:r>
              <a:rPr lang="en-US" dirty="0">
                <a:latin typeface="Arial" panose="020B0604020202020204" pitchFamily="34" charset="0"/>
                <a:cs typeface="Arial" panose="020B0604020202020204" pitchFamily="34" charset="0"/>
              </a:rPr>
              <a:t>No money, no honey</a:t>
            </a:r>
          </a:p>
          <a:p>
            <a:r>
              <a:rPr lang="en-US" dirty="0">
                <a:latin typeface="Arial" panose="020B0604020202020204" pitchFamily="34" charset="0"/>
                <a:cs typeface="Arial" panose="020B0604020202020204" pitchFamily="34" charset="0"/>
              </a:rPr>
              <a:t>Contrary to every stock photo in this deck, you can still do active dates…not just dinner.</a:t>
            </a:r>
          </a:p>
          <a:p>
            <a:r>
              <a:rPr lang="en-US" dirty="0">
                <a:latin typeface="Arial" panose="020B0604020202020204" pitchFamily="34" charset="0"/>
                <a:cs typeface="Arial" panose="020B0604020202020204" pitchFamily="34" charset="0"/>
              </a:rPr>
              <a:t>It’s (still) about </a:t>
            </a:r>
            <a:r>
              <a:rPr lang="en-US" dirty="0" smtClean="0">
                <a:latin typeface="Arial" panose="020B0604020202020204" pitchFamily="34" charset="0"/>
                <a:cs typeface="Arial" panose="020B0604020202020204" pitchFamily="34" charset="0"/>
              </a:rPr>
              <a:t>looks, yet </a:t>
            </a:r>
            <a:r>
              <a:rPr lang="en-US" dirty="0">
                <a:latin typeface="Arial" panose="020B0604020202020204" pitchFamily="34" charset="0"/>
                <a:cs typeface="Arial" panose="020B0604020202020204" pitchFamily="34" charset="0"/>
              </a:rPr>
              <a:t>never has it been LESS about </a:t>
            </a:r>
            <a:r>
              <a:rPr lang="en-US" dirty="0" smtClean="0">
                <a:latin typeface="Arial" panose="020B0604020202020204" pitchFamily="34" charset="0"/>
                <a:cs typeface="Arial" panose="020B0604020202020204" pitchFamily="34" charset="0"/>
              </a:rPr>
              <a:t>looks.</a:t>
            </a:r>
            <a:endParaRPr lang="en-US" dirty="0">
              <a:latin typeface="Arial" panose="020B0604020202020204" pitchFamily="34" charset="0"/>
              <a:cs typeface="Arial" panose="020B0604020202020204" pitchFamily="34" charset="0"/>
            </a:endParaRPr>
          </a:p>
          <a:p>
            <a:endParaRPr lang="en-US" dirty="0" smtClean="0"/>
          </a:p>
          <a:p>
            <a:endParaRPr lang="en-US" dirty="0"/>
          </a:p>
        </p:txBody>
      </p:sp>
      <p:pic>
        <p:nvPicPr>
          <p:cNvPr id="3075" name="Picture 3" descr="C:\1 X &amp; Y Communications\Masterclass For Men\For Mature Audiences Only\Images\Depositphotos_253029352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90600"/>
            <a:ext cx="4876800" cy="2760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456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solidFill>
                  <a:srgbClr val="142864"/>
                </a:solidFill>
                <a:latin typeface="Montserrat Semi Bold" pitchFamily="50" charset="0"/>
              </a:rPr>
              <a:t>WHAT’S THE SAME FOR MATURE MEN</a:t>
            </a:r>
            <a:endParaRPr lang="en-US" dirty="0">
              <a:solidFill>
                <a:srgbClr val="142864"/>
              </a:solidFill>
              <a:latin typeface="Montserrat Semi Bold" pitchFamily="50" charset="0"/>
            </a:endParaRPr>
          </a:p>
        </p:txBody>
      </p:sp>
      <p:sp>
        <p:nvSpPr>
          <p:cNvPr id="4" name="Content Placeholder 3"/>
          <p:cNvSpPr>
            <a:spLocks noGrp="1"/>
          </p:cNvSpPr>
          <p:nvPr>
            <p:ph sz="half" idx="1"/>
          </p:nvPr>
        </p:nvSpPr>
        <p:spPr>
          <a:xfrm>
            <a:off x="304800" y="1600200"/>
            <a:ext cx="3352800" cy="5029200"/>
          </a:xfrm>
        </p:spPr>
        <p:txBody>
          <a:bodyPr>
            <a:normAutofit fontScale="70000" lnSpcReduction="20000"/>
          </a:bodyPr>
          <a:lstStyle/>
          <a:p>
            <a:r>
              <a:rPr lang="en-US" dirty="0" smtClean="0">
                <a:latin typeface="Arial" panose="020B0604020202020204" pitchFamily="34" charset="0"/>
                <a:cs typeface="Arial" panose="020B0604020202020204" pitchFamily="34" charset="0"/>
              </a:rPr>
              <a:t>Sex happens</a:t>
            </a:r>
          </a:p>
          <a:p>
            <a:r>
              <a:rPr lang="en-US" dirty="0" smtClean="0">
                <a:latin typeface="Arial" panose="020B0604020202020204" pitchFamily="34" charset="0"/>
                <a:cs typeface="Arial" panose="020B0604020202020204" pitchFamily="34" charset="0"/>
              </a:rPr>
              <a:t>Women NEVER stop being fun and playful</a:t>
            </a:r>
          </a:p>
          <a:p>
            <a:r>
              <a:rPr lang="en-US" dirty="0" smtClean="0">
                <a:latin typeface="Arial" panose="020B0604020202020204" pitchFamily="34" charset="0"/>
                <a:cs typeface="Arial" panose="020B0604020202020204" pitchFamily="34" charset="0"/>
              </a:rPr>
              <a:t>The masculine/feminine dance in general is timeless</a:t>
            </a:r>
          </a:p>
          <a:p>
            <a:r>
              <a:rPr lang="en-US" dirty="0" smtClean="0">
                <a:latin typeface="Arial" panose="020B0604020202020204" pitchFamily="34" charset="0"/>
                <a:cs typeface="Arial" panose="020B0604020202020204" pitchFamily="34" charset="0"/>
              </a:rPr>
              <a:t>Flirting and seduction remain crucial</a:t>
            </a:r>
          </a:p>
          <a:p>
            <a:r>
              <a:rPr lang="en-US" dirty="0" smtClean="0">
                <a:latin typeface="Arial" panose="020B0604020202020204" pitchFamily="34" charset="0"/>
                <a:cs typeface="Arial" panose="020B0604020202020204" pitchFamily="34" charset="0"/>
              </a:rPr>
              <a:t>Importance of connection</a:t>
            </a:r>
          </a:p>
          <a:p>
            <a:r>
              <a:rPr lang="en-US" dirty="0" smtClean="0">
                <a:latin typeface="Arial" panose="020B0604020202020204" pitchFamily="34" charset="0"/>
                <a:cs typeface="Arial" panose="020B0604020202020204" pitchFamily="34" charset="0"/>
              </a:rPr>
              <a:t>Attraction to women your own age (God’s “dirty little trick”?)</a:t>
            </a:r>
          </a:p>
          <a:p>
            <a:r>
              <a:rPr lang="en-US" dirty="0" smtClean="0">
                <a:latin typeface="Arial" panose="020B0604020202020204" pitchFamily="34" charset="0"/>
                <a:cs typeface="Arial" panose="020B0604020202020204" pitchFamily="34" charset="0"/>
              </a:rPr>
              <a:t>If you had mojo before, you can get it right back!</a:t>
            </a:r>
            <a:endParaRPr lang="en-US" dirty="0">
              <a:latin typeface="Arial" panose="020B0604020202020204" pitchFamily="34" charset="0"/>
              <a:cs typeface="Arial" panose="020B0604020202020204" pitchFamily="34" charset="0"/>
            </a:endParaRPr>
          </a:p>
        </p:txBody>
      </p:sp>
      <p:pic>
        <p:nvPicPr>
          <p:cNvPr id="4099" name="Picture 3" descr="C:\1 X &amp; Y Communications\Masterclass For Men\For Mature Audiences Only\Images\Depositphotos_13440422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057400"/>
            <a:ext cx="5257800" cy="3507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153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solidFill>
                  <a:srgbClr val="142864"/>
                </a:solidFill>
                <a:latin typeface="Montserrat Semi Bold" pitchFamily="50" charset="0"/>
              </a:rPr>
              <a:t>WHAT’S DIFFERENT FOR MATURE MEN</a:t>
            </a:r>
            <a:r>
              <a:rPr lang="en-US" dirty="0">
                <a:latin typeface="Montserrat Semi Bold" pitchFamily="50" charset="0"/>
              </a:rPr>
              <a:t/>
            </a:r>
            <a:br>
              <a:rPr lang="en-US" dirty="0">
                <a:latin typeface="Montserrat Semi Bold" pitchFamily="50" charset="0"/>
              </a:rPr>
            </a:br>
            <a:endParaRPr lang="en-US" dirty="0">
              <a:latin typeface="Montserrat Semi Bold" pitchFamily="50" charset="0"/>
            </a:endParaRPr>
          </a:p>
        </p:txBody>
      </p:sp>
      <p:sp>
        <p:nvSpPr>
          <p:cNvPr id="5" name="Content Placeholder 4"/>
          <p:cNvSpPr>
            <a:spLocks noGrp="1"/>
          </p:cNvSpPr>
          <p:nvPr>
            <p:ph idx="1"/>
          </p:nvPr>
        </p:nvSpPr>
        <p:spPr>
          <a:xfrm>
            <a:off x="457200" y="1828800"/>
            <a:ext cx="8229600" cy="4525963"/>
          </a:xfrm>
        </p:spPr>
        <p:txBody>
          <a:bodyPr>
            <a:normAutofit fontScale="70000" lnSpcReduction="20000"/>
          </a:bodyPr>
          <a:lstStyle/>
          <a:p>
            <a:r>
              <a:rPr lang="en-US" dirty="0">
                <a:latin typeface="Arial" panose="020B0604020202020204" pitchFamily="34" charset="0"/>
                <a:cs typeface="Arial" panose="020B0604020202020204" pitchFamily="34" charset="0"/>
              </a:rPr>
              <a:t>Women and the </a:t>
            </a:r>
            <a:r>
              <a:rPr lang="en-US" dirty="0" smtClean="0">
                <a:latin typeface="Arial" panose="020B0604020202020204" pitchFamily="34" charset="0"/>
                <a:cs typeface="Arial" panose="020B0604020202020204" pitchFamily="34" charset="0"/>
              </a:rPr>
              <a:t>masculine/feminine dance </a:t>
            </a:r>
            <a:r>
              <a:rPr lang="en-US" dirty="0">
                <a:latin typeface="Arial" panose="020B0604020202020204" pitchFamily="34" charset="0"/>
                <a:cs typeface="Arial" panose="020B0604020202020204" pitchFamily="34" charset="0"/>
              </a:rPr>
              <a:t>DO NOT CHANGE… But dating HAS</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Your family and friends have fewer people to introduce you to.</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Having been around the block, loss of </a:t>
            </a:r>
            <a:r>
              <a:rPr lang="en-US" dirty="0" smtClean="0">
                <a:latin typeface="Arial" panose="020B0604020202020204" pitchFamily="34" charset="0"/>
                <a:cs typeface="Arial" panose="020B0604020202020204" pitchFamily="34" charset="0"/>
              </a:rPr>
              <a:t>idealism in exchange for realism (not to be confused with optimism)</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Kids </a:t>
            </a:r>
            <a:r>
              <a:rPr lang="en-US" dirty="0" smtClean="0">
                <a:latin typeface="Arial" panose="020B0604020202020204" pitchFamily="34" charset="0"/>
                <a:cs typeface="Arial" panose="020B0604020202020204" pitchFamily="34" charset="0"/>
              </a:rPr>
              <a:t>are in </a:t>
            </a:r>
            <a:r>
              <a:rPr lang="en-US" dirty="0">
                <a:latin typeface="Arial" panose="020B0604020202020204" pitchFamily="34" charset="0"/>
                <a:cs typeface="Arial" panose="020B0604020202020204" pitchFamily="34" charset="0"/>
              </a:rPr>
              <a:t>the </a:t>
            </a:r>
            <a:r>
              <a:rPr lang="en-US" dirty="0" smtClean="0">
                <a:latin typeface="Arial" panose="020B0604020202020204" pitchFamily="34" charset="0"/>
                <a:cs typeface="Arial" panose="020B0604020202020204" pitchFamily="34" charset="0"/>
              </a:rPr>
              <a:t>picture, both </a:t>
            </a:r>
            <a:r>
              <a:rPr lang="en-US" dirty="0">
                <a:latin typeface="Arial" panose="020B0604020202020204" pitchFamily="34" charset="0"/>
                <a:cs typeface="Arial" panose="020B0604020202020204" pitchFamily="34" charset="0"/>
              </a:rPr>
              <a:t>young and grown </a:t>
            </a:r>
            <a:r>
              <a:rPr lang="en-US" dirty="0" smtClean="0">
                <a:latin typeface="Arial" panose="020B0604020202020204" pitchFamily="34" charset="0"/>
                <a:cs typeface="Arial" panose="020B0604020202020204" pitchFamily="34" charset="0"/>
              </a:rPr>
              <a:t>up</a:t>
            </a:r>
          </a:p>
          <a:p>
            <a:r>
              <a:rPr lang="en-US" dirty="0" smtClean="0">
                <a:latin typeface="Arial" panose="020B0604020202020204" pitchFamily="34" charset="0"/>
                <a:cs typeface="Arial" panose="020B0604020202020204" pitchFamily="34" charset="0"/>
              </a:rPr>
              <a:t>You’re probably at a different place in your career</a:t>
            </a:r>
          </a:p>
          <a:p>
            <a:r>
              <a:rPr lang="en-US" dirty="0" smtClean="0">
                <a:latin typeface="Arial" panose="020B0604020202020204" pitchFamily="34" charset="0"/>
                <a:cs typeface="Arial" panose="020B0604020202020204" pitchFamily="34" charset="0"/>
              </a:rPr>
              <a:t>You may be more tied to your locale. (This is a consideration before getting roped into a long-distance relationship.)</a:t>
            </a:r>
          </a:p>
          <a:p>
            <a:r>
              <a:rPr lang="en-US" dirty="0" smtClean="0">
                <a:latin typeface="Arial" panose="020B0604020202020204" pitchFamily="34" charset="0"/>
                <a:cs typeface="Arial" panose="020B0604020202020204" pitchFamily="34" charset="0"/>
              </a:rPr>
              <a:t>The cultural elements you surround yourself with are likely different…yet you remain rooted in your past relative to your core interests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Legacy-related </a:t>
            </a:r>
            <a:r>
              <a:rPr lang="en-US" dirty="0" smtClean="0">
                <a:latin typeface="Arial" panose="020B0604020202020204" pitchFamily="34" charset="0"/>
                <a:cs typeface="Arial" panose="020B0604020202020204" pitchFamily="34" charset="0"/>
              </a:rPr>
              <a:t>issues</a:t>
            </a:r>
          </a:p>
          <a:p>
            <a:r>
              <a:rPr lang="en-US" dirty="0" smtClean="0">
                <a:latin typeface="Arial" panose="020B0604020202020204" pitchFamily="34" charset="0"/>
                <a:cs typeface="Arial" panose="020B0604020202020204" pitchFamily="34" charset="0"/>
              </a:rPr>
              <a:t>Possibly health and stamina</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3339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143000"/>
          </a:xfrm>
        </p:spPr>
        <p:txBody>
          <a:bodyPr>
            <a:noAutofit/>
          </a:bodyPr>
          <a:lstStyle/>
          <a:p>
            <a:r>
              <a:rPr lang="en-US" sz="3600" dirty="0" smtClean="0">
                <a:solidFill>
                  <a:srgbClr val="142864"/>
                </a:solidFill>
                <a:latin typeface="Montserrat Semi Bold" pitchFamily="50" charset="0"/>
              </a:rPr>
              <a:t>PITFALLS TO BEING A MATURE MAN</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457200" y="1524000"/>
            <a:ext cx="8229600" cy="5257800"/>
          </a:xfrm>
        </p:spPr>
        <p:txBody>
          <a:bodyPr>
            <a:normAutofit fontScale="55000" lnSpcReduction="20000"/>
          </a:bodyPr>
          <a:lstStyle/>
          <a:p>
            <a:r>
              <a:rPr lang="en-US" b="1" dirty="0" smtClean="0">
                <a:latin typeface="Arial" panose="020B0604020202020204" pitchFamily="34" charset="0"/>
                <a:cs typeface="Arial" panose="020B0604020202020204" pitchFamily="34" charset="0"/>
              </a:rPr>
              <a:t>A Reckoning Is Upon Us:  </a:t>
            </a:r>
            <a:r>
              <a:rPr lang="en-US" dirty="0" smtClean="0">
                <a:latin typeface="Arial" panose="020B0604020202020204" pitchFamily="34" charset="0"/>
                <a:cs typeface="Arial" panose="020B0604020202020204" pitchFamily="34" charset="0"/>
              </a:rPr>
              <a:t>More and more older </a:t>
            </a:r>
            <a:r>
              <a:rPr lang="en-US" dirty="0">
                <a:latin typeface="Arial" panose="020B0604020202020204" pitchFamily="34" charset="0"/>
                <a:cs typeface="Arial" panose="020B0604020202020204" pitchFamily="34" charset="0"/>
              </a:rPr>
              <a:t>women these days want YOUNGER men. </a:t>
            </a:r>
            <a:r>
              <a:rPr lang="en-US" dirty="0" smtClean="0">
                <a:latin typeface="Arial" panose="020B0604020202020204" pitchFamily="34" charset="0"/>
                <a:cs typeface="Arial" panose="020B0604020202020204" pitchFamily="34" charset="0"/>
              </a:rPr>
              <a:t>They cite older guys being </a:t>
            </a:r>
            <a:r>
              <a:rPr lang="en-US" dirty="0">
                <a:latin typeface="Arial" panose="020B0604020202020204" pitchFamily="34" charset="0"/>
                <a:cs typeface="Arial" panose="020B0604020202020204" pitchFamily="34" charset="0"/>
              </a:rPr>
              <a:t>sick, </a:t>
            </a:r>
            <a:r>
              <a:rPr lang="en-US" dirty="0" smtClean="0">
                <a:latin typeface="Arial" panose="020B0604020202020204" pitchFamily="34" charset="0"/>
                <a:cs typeface="Arial" panose="020B0604020202020204" pitchFamily="34" charset="0"/>
              </a:rPr>
              <a:t>cranky, sloppy, </a:t>
            </a:r>
            <a:r>
              <a:rPr lang="en-US" dirty="0">
                <a:latin typeface="Arial" panose="020B0604020202020204" pitchFamily="34" charset="0"/>
                <a:cs typeface="Arial" panose="020B0604020202020204" pitchFamily="34" charset="0"/>
              </a:rPr>
              <a:t>lazy and drunk.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Indeed, a </a:t>
            </a:r>
            <a:r>
              <a:rPr lang="en-US" dirty="0">
                <a:latin typeface="Arial" panose="020B0604020202020204" pitchFamily="34" charset="0"/>
                <a:cs typeface="Arial" panose="020B0604020202020204" pitchFamily="34" charset="0"/>
              </a:rPr>
              <a:t>lot of us become LESS FUN when we get older. </a:t>
            </a:r>
            <a:r>
              <a:rPr lang="en-US" dirty="0" smtClean="0">
                <a:latin typeface="Arial" panose="020B0604020202020204" pitchFamily="34" charset="0"/>
                <a:cs typeface="Arial" panose="020B0604020202020204" pitchFamily="34" charset="0"/>
              </a:rPr>
              <a:t>We have to fix </a:t>
            </a:r>
            <a:r>
              <a:rPr lang="en-US" dirty="0">
                <a:latin typeface="Arial" panose="020B0604020202020204" pitchFamily="34" charset="0"/>
                <a:cs typeface="Arial" panose="020B0604020202020204" pitchFamily="34" charset="0"/>
              </a:rPr>
              <a:t>that.</a:t>
            </a:r>
          </a:p>
          <a:p>
            <a:r>
              <a:rPr lang="en-US" dirty="0">
                <a:latin typeface="Arial" panose="020B0604020202020204" pitchFamily="34" charset="0"/>
                <a:cs typeface="Arial" panose="020B0604020202020204" pitchFamily="34" charset="0"/>
              </a:rPr>
              <a:t>Testosterone-level driven detractors</a:t>
            </a:r>
          </a:p>
          <a:p>
            <a:r>
              <a:rPr lang="en-US" dirty="0">
                <a:latin typeface="Arial" panose="020B0604020202020204" pitchFamily="34" charset="0"/>
                <a:cs typeface="Arial" panose="020B0604020202020204" pitchFamily="34" charset="0"/>
              </a:rPr>
              <a:t>“Broken halos” when relationship idealism meets reality (we’ve been around the block)  </a:t>
            </a:r>
          </a:p>
          <a:p>
            <a:pPr lvl="1"/>
            <a:r>
              <a:rPr lang="en-US" dirty="0" smtClean="0">
                <a:latin typeface="Arial" panose="020B0604020202020204" pitchFamily="34" charset="0"/>
                <a:cs typeface="Arial" panose="020B0604020202020204" pitchFamily="34" charset="0"/>
              </a:rPr>
              <a:t>Nobody reaches 35 </a:t>
            </a:r>
            <a:r>
              <a:rPr lang="en-US" dirty="0">
                <a:latin typeface="Arial" panose="020B0604020202020204" pitchFamily="34" charset="0"/>
                <a:cs typeface="Arial" panose="020B0604020202020204" pitchFamily="34" charset="0"/>
              </a:rPr>
              <a:t>or 40 </a:t>
            </a:r>
            <a:r>
              <a:rPr lang="en-US" dirty="0" smtClean="0">
                <a:latin typeface="Arial" panose="020B0604020202020204" pitchFamily="34" charset="0"/>
                <a:cs typeface="Arial" panose="020B0604020202020204" pitchFamily="34" charset="0"/>
              </a:rPr>
              <a:t>unscathed </a:t>
            </a:r>
          </a:p>
          <a:p>
            <a:pPr lvl="1"/>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divorce 50/50 </a:t>
            </a:r>
            <a:r>
              <a:rPr lang="en-US" dirty="0" smtClean="0">
                <a:latin typeface="Arial" panose="020B0604020202020204" pitchFamily="34" charset="0"/>
                <a:cs typeface="Arial" panose="020B0604020202020204" pitchFamily="34" charset="0"/>
              </a:rPr>
              <a:t>factor</a:t>
            </a:r>
          </a:p>
          <a:p>
            <a:pPr lvl="1"/>
            <a:r>
              <a:rPr lang="en-US" dirty="0" smtClean="0">
                <a:latin typeface="Arial" panose="020B0604020202020204" pitchFamily="34" charset="0"/>
                <a:cs typeface="Arial" panose="020B0604020202020204" pitchFamily="34" charset="0"/>
              </a:rPr>
              <a:t>Discouragement regarding faith</a:t>
            </a:r>
          </a:p>
          <a:p>
            <a:pPr lvl="1"/>
            <a:r>
              <a:rPr lang="en-US" dirty="0" smtClean="0">
                <a:latin typeface="Arial" panose="020B0604020202020204" pitchFamily="34" charset="0"/>
                <a:cs typeface="Arial" panose="020B0604020202020204" pitchFamily="34" charset="0"/>
              </a:rPr>
              <a:t>Bitterness and skepticism regarding women and “true love”</a:t>
            </a:r>
          </a:p>
          <a:p>
            <a:pPr lvl="1"/>
            <a:r>
              <a:rPr lang="en-US" dirty="0" smtClean="0">
                <a:latin typeface="Arial" panose="020B0604020202020204" pitchFamily="34" charset="0"/>
                <a:cs typeface="Arial" panose="020B0604020202020204" pitchFamily="34" charset="0"/>
              </a:rPr>
              <a:t>Past mistakes and consequences </a:t>
            </a:r>
          </a:p>
          <a:p>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Set in your ways” </a:t>
            </a:r>
            <a:r>
              <a:rPr lang="en-US" dirty="0" smtClean="0">
                <a:latin typeface="Arial" panose="020B0604020202020204" pitchFamily="34" charset="0"/>
                <a:cs typeface="Arial" panose="020B0604020202020204" pitchFamily="34" charset="0"/>
              </a:rPr>
              <a:t>mentality</a:t>
            </a:r>
          </a:p>
          <a:p>
            <a:pPr lvl="1"/>
            <a:r>
              <a:rPr lang="en-US" dirty="0" smtClean="0">
                <a:latin typeface="Arial" panose="020B0604020202020204" pitchFamily="34" charset="0"/>
                <a:cs typeface="Arial" panose="020B0604020202020204" pitchFamily="34" charset="0"/>
              </a:rPr>
              <a:t>Changing </a:t>
            </a:r>
            <a:r>
              <a:rPr lang="en-US" dirty="0">
                <a:latin typeface="Arial" panose="020B0604020202020204" pitchFamily="34" charset="0"/>
                <a:cs typeface="Arial" panose="020B0604020202020204" pitchFamily="34" charset="0"/>
              </a:rPr>
              <a:t>this is a decision</a:t>
            </a:r>
            <a:r>
              <a:rPr lang="en-US" dirty="0" smtClean="0">
                <a:latin typeface="Arial" panose="020B0604020202020204" pitchFamily="34" charset="0"/>
                <a:cs typeface="Arial" panose="020B0604020202020204" pitchFamily="34" charset="0"/>
              </a:rPr>
              <a:t>.</a:t>
            </a:r>
          </a:p>
          <a:p>
            <a:pPr lvl="1"/>
            <a:r>
              <a:rPr lang="en-US" dirty="0" smtClean="0">
                <a:latin typeface="Arial" panose="020B0604020202020204" pitchFamily="34" charset="0"/>
                <a:cs typeface="Arial" panose="020B0604020202020204" pitchFamily="34" charset="0"/>
              </a:rPr>
              <a:t>This can present in subtle and even unexpected ways (“You mean not everyone does this?”)</a:t>
            </a:r>
          </a:p>
          <a:p>
            <a:pPr lvl="1"/>
            <a:r>
              <a:rPr lang="en-US" dirty="0" smtClean="0">
                <a:latin typeface="Arial" panose="020B0604020202020204" pitchFamily="34" charset="0"/>
                <a:cs typeface="Arial" panose="020B0604020202020204" pitchFamily="34" charset="0"/>
              </a:rPr>
              <a:t>Being </a:t>
            </a:r>
            <a:r>
              <a:rPr lang="en-US" dirty="0">
                <a:latin typeface="Arial" panose="020B0604020202020204" pitchFamily="34" charset="0"/>
                <a:cs typeface="Arial" panose="020B0604020202020204" pitchFamily="34" charset="0"/>
              </a:rPr>
              <a:t>stubborn about your TYPE of woman and the expectations you set for what she’s going to be like. </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DO </a:t>
            </a:r>
            <a:r>
              <a:rPr lang="en-US" dirty="0">
                <a:latin typeface="Arial" panose="020B0604020202020204" pitchFamily="34" charset="0"/>
                <a:cs typeface="Arial" panose="020B0604020202020204" pitchFamily="34" charset="0"/>
              </a:rPr>
              <a:t>NOT try to replace your ex</a:t>
            </a:r>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5632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74638"/>
            <a:ext cx="8534400" cy="1143000"/>
          </a:xfrm>
        </p:spPr>
        <p:txBody>
          <a:bodyPr>
            <a:normAutofit/>
          </a:bodyPr>
          <a:lstStyle/>
          <a:p>
            <a:r>
              <a:rPr lang="en-US" sz="3600" dirty="0">
                <a:solidFill>
                  <a:srgbClr val="142864"/>
                </a:solidFill>
                <a:latin typeface="Montserrat Semi Bold" pitchFamily="50" charset="0"/>
              </a:rPr>
              <a:t>THE CASE FOR US AS MATURE </a:t>
            </a:r>
            <a:r>
              <a:rPr lang="en-US" sz="3600" dirty="0" smtClean="0">
                <a:solidFill>
                  <a:srgbClr val="142864"/>
                </a:solidFill>
                <a:latin typeface="Montserrat Semi Bold" pitchFamily="50" charset="0"/>
              </a:rPr>
              <a:t>MEN</a:t>
            </a:r>
            <a:endParaRPr lang="en-US" sz="3600" dirty="0">
              <a:solidFill>
                <a:srgbClr val="142864"/>
              </a:solidFill>
              <a:latin typeface="Montserrat Semi Bold" pitchFamily="50" charset="0"/>
            </a:endParaRPr>
          </a:p>
        </p:txBody>
      </p:sp>
      <p:sp>
        <p:nvSpPr>
          <p:cNvPr id="6" name="Content Placeholder 5"/>
          <p:cNvSpPr>
            <a:spLocks noGrp="1"/>
          </p:cNvSpPr>
          <p:nvPr>
            <p:ph sz="half" idx="2"/>
          </p:nvPr>
        </p:nvSpPr>
        <p:spPr>
          <a:xfrm>
            <a:off x="3962400" y="1299179"/>
            <a:ext cx="4876800" cy="5313218"/>
          </a:xfrm>
        </p:spPr>
        <p:txBody>
          <a:bodyPr>
            <a:normAutofit fontScale="40000" lnSpcReduction="20000"/>
          </a:bodyPr>
          <a:lstStyle/>
          <a:p>
            <a:r>
              <a:rPr lang="en-US" sz="4500" dirty="0">
                <a:latin typeface="Arial" panose="020B0604020202020204" pitchFamily="34" charset="0"/>
                <a:cs typeface="Arial" panose="020B0604020202020204" pitchFamily="34" charset="0"/>
              </a:rPr>
              <a:t>Compiling </a:t>
            </a:r>
            <a:r>
              <a:rPr lang="en-US" sz="4500" dirty="0" smtClean="0">
                <a:latin typeface="Arial" panose="020B0604020202020204" pitchFamily="34" charset="0"/>
                <a:cs typeface="Arial" panose="020B0604020202020204" pitchFamily="34" charset="0"/>
              </a:rPr>
              <a:t>wisdom…which is important </a:t>
            </a:r>
            <a:r>
              <a:rPr lang="en-US" sz="4500" dirty="0">
                <a:latin typeface="Arial" panose="020B0604020202020204" pitchFamily="34" charset="0"/>
                <a:cs typeface="Arial" panose="020B0604020202020204" pitchFamily="34" charset="0"/>
              </a:rPr>
              <a:t>not only to life success, </a:t>
            </a:r>
            <a:r>
              <a:rPr lang="en-US" sz="4500" dirty="0" smtClean="0">
                <a:latin typeface="Arial" panose="020B0604020202020204" pitchFamily="34" charset="0"/>
                <a:cs typeface="Arial" panose="020B0604020202020204" pitchFamily="34" charset="0"/>
              </a:rPr>
              <a:t>but also to attraction because it inspires confidence and increases safety/security.</a:t>
            </a:r>
          </a:p>
          <a:p>
            <a:r>
              <a:rPr lang="en-US" sz="4500" dirty="0" smtClean="0">
                <a:latin typeface="Arial" panose="020B0604020202020204" pitchFamily="34" charset="0"/>
                <a:cs typeface="Arial" panose="020B0604020202020204" pitchFamily="34" charset="0"/>
              </a:rPr>
              <a:t>Greater life experience</a:t>
            </a:r>
          </a:p>
          <a:p>
            <a:r>
              <a:rPr lang="en-US" sz="4500" dirty="0" smtClean="0">
                <a:latin typeface="Arial" panose="020B0604020202020204" pitchFamily="34" charset="0"/>
                <a:cs typeface="Arial" panose="020B0604020202020204" pitchFamily="34" charset="0"/>
              </a:rPr>
              <a:t>Increased knowledge (e.g. “Middle-Aged Man” on SNL)</a:t>
            </a:r>
            <a:endParaRPr lang="en-US" sz="4500" dirty="0">
              <a:latin typeface="Arial" panose="020B0604020202020204" pitchFamily="34" charset="0"/>
              <a:cs typeface="Arial" panose="020B0604020202020204" pitchFamily="34" charset="0"/>
            </a:endParaRPr>
          </a:p>
          <a:p>
            <a:r>
              <a:rPr lang="en-US" sz="4500" dirty="0" smtClean="0">
                <a:latin typeface="Arial" panose="020B0604020202020204" pitchFamily="34" charset="0"/>
                <a:cs typeface="Arial" panose="020B0604020202020204" pitchFamily="34" charset="0"/>
              </a:rPr>
              <a:t>MTV </a:t>
            </a:r>
            <a:r>
              <a:rPr lang="en-US" sz="4500" dirty="0">
                <a:latin typeface="Arial" panose="020B0604020202020204" pitchFamily="34" charset="0"/>
                <a:cs typeface="Arial" panose="020B0604020202020204" pitchFamily="34" charset="0"/>
              </a:rPr>
              <a:t>generation traits versus grown-ass man </a:t>
            </a:r>
            <a:r>
              <a:rPr lang="en-US" sz="4500" dirty="0" smtClean="0">
                <a:latin typeface="Arial" panose="020B0604020202020204" pitchFamily="34" charset="0"/>
                <a:cs typeface="Arial" panose="020B0604020202020204" pitchFamily="34" charset="0"/>
              </a:rPr>
              <a:t>traits</a:t>
            </a:r>
          </a:p>
          <a:p>
            <a:pPr lvl="1"/>
            <a:r>
              <a:rPr lang="en-US" sz="4500" dirty="0">
                <a:latin typeface="Arial" panose="020B0604020202020204" pitchFamily="34" charset="0"/>
                <a:cs typeface="Arial" panose="020B0604020202020204" pitchFamily="34" charset="0"/>
              </a:rPr>
              <a:t>Focus on what’s important in life comes with age, and that’s wildly attractive to women</a:t>
            </a:r>
          </a:p>
          <a:p>
            <a:pPr lvl="1"/>
            <a:r>
              <a:rPr lang="en-US" sz="4500" dirty="0" smtClean="0">
                <a:latin typeface="Arial" panose="020B0604020202020204" pitchFamily="34" charset="0"/>
                <a:cs typeface="Arial" panose="020B0604020202020204" pitchFamily="34" charset="0"/>
              </a:rPr>
              <a:t>Inspiring confidence</a:t>
            </a:r>
          </a:p>
          <a:p>
            <a:pPr lvl="1"/>
            <a:r>
              <a:rPr lang="en-US" sz="4500" dirty="0" smtClean="0">
                <a:latin typeface="Arial" panose="020B0604020202020204" pitchFamily="34" charset="0"/>
                <a:cs typeface="Arial" panose="020B0604020202020204" pitchFamily="34" charset="0"/>
              </a:rPr>
              <a:t>Calm, cool and collected</a:t>
            </a:r>
          </a:p>
          <a:p>
            <a:pPr lvl="1"/>
            <a:r>
              <a:rPr lang="en-US" sz="4500" dirty="0" smtClean="0">
                <a:latin typeface="Arial" panose="020B0604020202020204" pitchFamily="34" charset="0"/>
                <a:cs typeface="Arial" panose="020B0604020202020204" pitchFamily="34" charset="0"/>
              </a:rPr>
              <a:t>Solid decision making</a:t>
            </a:r>
          </a:p>
          <a:p>
            <a:pPr lvl="1"/>
            <a:r>
              <a:rPr lang="en-US" sz="4500" dirty="0" smtClean="0">
                <a:latin typeface="Arial" panose="020B0604020202020204" pitchFamily="34" charset="0"/>
                <a:cs typeface="Arial" panose="020B0604020202020204" pitchFamily="34" charset="0"/>
              </a:rPr>
              <a:t>Assertiveness, based on having seen it all</a:t>
            </a:r>
          </a:p>
          <a:p>
            <a:r>
              <a:rPr lang="en-US" sz="4500" dirty="0" smtClean="0">
                <a:latin typeface="Arial" panose="020B0604020202020204" pitchFamily="34" charset="0"/>
                <a:cs typeface="Arial" panose="020B0604020202020204" pitchFamily="34" charset="0"/>
              </a:rPr>
              <a:t>Less sexually needy and/or pushy</a:t>
            </a:r>
          </a:p>
          <a:p>
            <a:r>
              <a:rPr lang="en-US" sz="4500" dirty="0" smtClean="0">
                <a:latin typeface="Arial" panose="020B0604020202020204" pitchFamily="34" charset="0"/>
                <a:cs typeface="Arial" panose="020B0604020202020204" pitchFamily="34" charset="0"/>
              </a:rPr>
              <a:t>Many women would argue men are MORE attractive in a “distinguished’ way as they get older</a:t>
            </a:r>
            <a:endParaRPr lang="en-US" sz="4500" dirty="0">
              <a:latin typeface="Arial" panose="020B0604020202020204" pitchFamily="34" charset="0"/>
              <a:cs typeface="Arial" panose="020B0604020202020204" pitchFamily="34" charset="0"/>
            </a:endParaRPr>
          </a:p>
          <a:p>
            <a:endParaRPr lang="en-US" dirty="0"/>
          </a:p>
        </p:txBody>
      </p:sp>
      <p:pic>
        <p:nvPicPr>
          <p:cNvPr id="6147" name="Picture 3" descr="C:\1 X &amp; Y Communications\Masterclass For Men\For Mature Audiences Only\Images\mtpcoaching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349" y="1295400"/>
            <a:ext cx="3141081" cy="5225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133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09600"/>
            <a:ext cx="7772400" cy="1470025"/>
          </a:xfrm>
        </p:spPr>
        <p:txBody>
          <a:bodyPr>
            <a:normAutofit/>
          </a:bodyPr>
          <a:lstStyle/>
          <a:p>
            <a:r>
              <a:rPr lang="en-US" sz="7200" dirty="0" smtClean="0">
                <a:solidFill>
                  <a:srgbClr val="142864"/>
                </a:solidFill>
                <a:latin typeface="Montserrat Semi Bold" pitchFamily="50" charset="0"/>
              </a:rPr>
              <a:t>BOTTOM LINE: </a:t>
            </a:r>
            <a:endParaRPr lang="en-US" sz="7200" dirty="0">
              <a:solidFill>
                <a:srgbClr val="142864"/>
              </a:solidFill>
              <a:latin typeface="Montserrat Semi Bold" pitchFamily="50" charset="0"/>
            </a:endParaRPr>
          </a:p>
        </p:txBody>
      </p:sp>
      <p:sp>
        <p:nvSpPr>
          <p:cNvPr id="5" name="Subtitle 4"/>
          <p:cNvSpPr>
            <a:spLocks noGrp="1"/>
          </p:cNvSpPr>
          <p:nvPr>
            <p:ph type="subTitle" idx="1"/>
          </p:nvPr>
        </p:nvSpPr>
        <p:spPr>
          <a:xfrm>
            <a:off x="1371600" y="2057400"/>
            <a:ext cx="6400800" cy="1752600"/>
          </a:xfrm>
        </p:spPr>
        <p:txBody>
          <a:bodyPr>
            <a:noAutofit/>
          </a:bodyPr>
          <a:lstStyle/>
          <a:p>
            <a:r>
              <a:rPr lang="en-US" sz="4400" dirty="0">
                <a:solidFill>
                  <a:schemeClr val="tx1"/>
                </a:solidFill>
                <a:latin typeface="Montserrat Semi Bold" pitchFamily="50" charset="0"/>
              </a:rPr>
              <a:t>There are physical, familial, professional, cultural and legacy-related ramifications of relationships when you’re an adult.</a:t>
            </a:r>
          </a:p>
        </p:txBody>
      </p:sp>
    </p:spTree>
    <p:extLst>
      <p:ext uri="{BB962C8B-B14F-4D97-AF65-F5344CB8AC3E}">
        <p14:creationId xmlns:p14="http://schemas.microsoft.com/office/powerpoint/2010/main" val="575289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noAutofit/>
          </a:bodyPr>
          <a:lstStyle/>
          <a:p>
            <a:r>
              <a:rPr lang="en-US" sz="4800" dirty="0" smtClean="0">
                <a:solidFill>
                  <a:srgbClr val="142864"/>
                </a:solidFill>
                <a:latin typeface="Montserrat Semi Bold" pitchFamily="50" charset="0"/>
              </a:rPr>
              <a:t>YOUR FIRST AND MOST IMPORTANT DECISION:</a:t>
            </a:r>
            <a:endParaRPr lang="en-US" sz="4800" dirty="0">
              <a:solidFill>
                <a:srgbClr val="142864"/>
              </a:solidFill>
              <a:latin typeface="Montserrat Semi Bold" pitchFamily="50" charset="0"/>
            </a:endParaRPr>
          </a:p>
        </p:txBody>
      </p:sp>
      <p:sp>
        <p:nvSpPr>
          <p:cNvPr id="4" name="Subtitle 3"/>
          <p:cNvSpPr>
            <a:spLocks noGrp="1"/>
          </p:cNvSpPr>
          <p:nvPr>
            <p:ph type="subTitle" idx="1"/>
          </p:nvPr>
        </p:nvSpPr>
        <p:spPr>
          <a:xfrm>
            <a:off x="457200" y="4800600"/>
            <a:ext cx="7924800" cy="1752600"/>
          </a:xfrm>
        </p:spPr>
        <p:txBody>
          <a:bodyPr>
            <a:noAutofit/>
          </a:bodyPr>
          <a:lstStyle/>
          <a:p>
            <a:r>
              <a:rPr lang="en-US" sz="4800" dirty="0" smtClean="0">
                <a:solidFill>
                  <a:schemeClr val="tx1"/>
                </a:solidFill>
                <a:latin typeface="Montserrat Semi Bold" pitchFamily="50" charset="0"/>
                <a:cs typeface="Arial" panose="020B0604020202020204" pitchFamily="34" charset="0"/>
              </a:rPr>
              <a:t>What do you want…and don’t want?</a:t>
            </a:r>
            <a:endParaRPr lang="en-US" sz="4800" dirty="0">
              <a:solidFill>
                <a:schemeClr val="tx1"/>
              </a:solidFill>
              <a:latin typeface="Montserrat Semi Bold" pitchFamily="50" charset="0"/>
              <a:cs typeface="Arial" panose="020B0604020202020204" pitchFamily="34" charset="0"/>
            </a:endParaRPr>
          </a:p>
        </p:txBody>
      </p:sp>
      <p:pic>
        <p:nvPicPr>
          <p:cNvPr id="5122" name="Picture 2" descr="C:\1 X &amp; Y Communications\Masterclass For Men\For Mature Audiences Only\Images\Depositphotos_134404572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28800"/>
            <a:ext cx="5894479"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54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90800"/>
            <a:ext cx="7772400" cy="1470025"/>
          </a:xfrm>
        </p:spPr>
        <p:txBody>
          <a:bodyPr>
            <a:noAutofit/>
          </a:bodyPr>
          <a:lstStyle/>
          <a:p>
            <a:r>
              <a:rPr lang="en-US" dirty="0" smtClean="0">
                <a:solidFill>
                  <a:srgbClr val="142864"/>
                </a:solidFill>
                <a:latin typeface="Montserrat Semi Bold" pitchFamily="50" charset="0"/>
              </a:rPr>
              <a:t>NEXT, WE’LL TALK ABOUT DATING YOUNGER WOMEN </a:t>
            </a:r>
            <a:r>
              <a:rPr lang="en-US" i="1" dirty="0" smtClean="0">
                <a:solidFill>
                  <a:srgbClr val="142864"/>
                </a:solidFill>
                <a:latin typeface="Montserrat Semi Bold" pitchFamily="50" charset="0"/>
              </a:rPr>
              <a:t>AND</a:t>
            </a:r>
            <a:r>
              <a:rPr lang="en-US" dirty="0" smtClean="0">
                <a:solidFill>
                  <a:srgbClr val="142864"/>
                </a:solidFill>
                <a:latin typeface="Montserrat Semi Bold" pitchFamily="50" charset="0"/>
              </a:rPr>
              <a:t> DATING WOMEN CLOSER TO YOUR OWN AGE…</a:t>
            </a:r>
            <a:endParaRPr lang="en-US" dirty="0">
              <a:solidFill>
                <a:srgbClr val="142864"/>
              </a:solidFill>
              <a:latin typeface="Montserrat Semi Bold" pitchFamily="50" charset="0"/>
            </a:endParaRPr>
          </a:p>
        </p:txBody>
      </p:sp>
    </p:spTree>
    <p:extLst>
      <p:ext uri="{BB962C8B-B14F-4D97-AF65-F5344CB8AC3E}">
        <p14:creationId xmlns:p14="http://schemas.microsoft.com/office/powerpoint/2010/main" val="2020513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normAutofit fontScale="90000"/>
          </a:bodyPr>
          <a:lstStyle/>
          <a:p>
            <a:r>
              <a:rPr lang="en-US" sz="6000" dirty="0" smtClean="0">
                <a:solidFill>
                  <a:srgbClr val="142864"/>
                </a:solidFill>
                <a:latin typeface="Montserrat Semi Bold" pitchFamily="50" charset="0"/>
              </a:rPr>
              <a:t>BUT FIRST, IT’S CONTEST TIME</a:t>
            </a:r>
            <a:r>
              <a:rPr lang="en-US" sz="6000" dirty="0">
                <a:solidFill>
                  <a:srgbClr val="142864"/>
                </a:solidFill>
                <a:latin typeface="Montserrat Semi Bold" pitchFamily="50" charset="0"/>
              </a:rPr>
              <a:t/>
            </a:r>
            <a:br>
              <a:rPr lang="en-US" sz="6000" dirty="0">
                <a:solidFill>
                  <a:srgbClr val="142864"/>
                </a:solidFill>
                <a:latin typeface="Montserrat Semi Bold" pitchFamily="50" charset="0"/>
              </a:rPr>
            </a:br>
            <a:r>
              <a:rPr lang="en-US" b="1" dirty="0" smtClean="0">
                <a:latin typeface="Arial" panose="020B0604020202020204" pitchFamily="34" charset="0"/>
                <a:cs typeface="Arial" panose="020B0604020202020204" pitchFamily="34" charset="0"/>
              </a:rPr>
              <a:t>…and it’s ALL old </a:t>
            </a:r>
            <a:r>
              <a:rPr lang="en-US" b="1" dirty="0" err="1" smtClean="0">
                <a:latin typeface="Arial" panose="020B0604020202020204" pitchFamily="34" charset="0"/>
                <a:cs typeface="Arial" panose="020B0604020202020204" pitchFamily="34" charset="0"/>
              </a:rPr>
              <a:t>skool</a:t>
            </a:r>
            <a:r>
              <a:rPr lang="en-US" b="1" dirty="0" smtClean="0">
                <a:latin typeface="Arial" panose="020B0604020202020204" pitchFamily="34" charset="0"/>
                <a:cs typeface="Arial" panose="020B0604020202020204" pitchFamily="34" charset="0"/>
              </a:rPr>
              <a:t> pop culture tonight.</a:t>
            </a:r>
            <a:br>
              <a:rPr lang="en-US" b="1" dirty="0" smtClean="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4419600"/>
            <a:ext cx="8229600" cy="4525963"/>
          </a:xfrm>
        </p:spPr>
        <p:txBody>
          <a:bodyPr/>
          <a:lstStyle/>
          <a:p>
            <a:r>
              <a:rPr lang="en-US" dirty="0" smtClean="0">
                <a:latin typeface="Arial" panose="020B0604020202020204" pitchFamily="34" charset="0"/>
                <a:cs typeface="Arial" panose="020B0604020202020204" pitchFamily="34" charset="0"/>
              </a:rPr>
              <a:t>First to respond correctly gets all four of my e-books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40925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V="1">
            <a:off x="609600" y="1752600"/>
            <a:ext cx="7924800" cy="3001962"/>
          </a:xfrm>
        </p:spPr>
        <p:txBody>
          <a:bodyPr>
            <a:noAutofit/>
          </a:bodyPr>
          <a:lstStyle/>
          <a:p>
            <a:r>
              <a:rPr lang="en-US" sz="4800" b="1" dirty="0" smtClean="0">
                <a:latin typeface="Arial" panose="020B0604020202020204" pitchFamily="34" charset="0"/>
                <a:cs typeface="Arial" panose="020B0604020202020204" pitchFamily="34" charset="0"/>
              </a:rPr>
              <a:t>What color were the “arts and entertainment” pie pieces in the original </a:t>
            </a:r>
            <a:r>
              <a:rPr lang="en-US" sz="4800" b="1" i="1" dirty="0" smtClean="0">
                <a:latin typeface="Arial" panose="020B0604020202020204" pitchFamily="34" charset="0"/>
                <a:cs typeface="Arial" panose="020B0604020202020204" pitchFamily="34" charset="0"/>
              </a:rPr>
              <a:t>Trivial Pursuit</a:t>
            </a:r>
            <a:r>
              <a:rPr lang="en-US" sz="4800" b="1" dirty="0" smtClean="0">
                <a:latin typeface="Arial" panose="020B0604020202020204" pitchFamily="34" charset="0"/>
                <a:cs typeface="Arial" panose="020B0604020202020204" pitchFamily="34" charset="0"/>
              </a:rPr>
              <a:t> game?</a:t>
            </a:r>
            <a:endParaRPr lang="en-US"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3311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4648200"/>
            <a:ext cx="7772400" cy="1470025"/>
          </a:xfrm>
        </p:spPr>
        <p:txBody>
          <a:bodyPr>
            <a:noAutofit/>
          </a:bodyPr>
          <a:lstStyle/>
          <a:p>
            <a:r>
              <a:rPr lang="en-US" sz="6000" dirty="0" smtClean="0">
                <a:latin typeface="Montserrat Semi Bold" pitchFamily="50" charset="0"/>
              </a:rPr>
              <a:t>CHECK IN TIME:  </a:t>
            </a:r>
            <a:r>
              <a:rPr lang="en-US" dirty="0" smtClean="0">
                <a:solidFill>
                  <a:srgbClr val="142864"/>
                </a:solidFill>
                <a:latin typeface="Montserrat Semi Bold" pitchFamily="50" charset="0"/>
              </a:rPr>
              <a:t>HOW ARE WE DOING?</a:t>
            </a:r>
            <a:endParaRPr lang="en-US" dirty="0">
              <a:solidFill>
                <a:srgbClr val="142864"/>
              </a:solidFill>
              <a:latin typeface="Montserrat Semi Bold" pitchFamily="50" charset="0"/>
            </a:endParaRPr>
          </a:p>
        </p:txBody>
      </p:sp>
      <p:pic>
        <p:nvPicPr>
          <p:cNvPr id="7171" name="Picture 3" descr="C:\1 X &amp; Y Communications\Masterclass For Men\For Mature Audiences Only\Images\Depositphotos_231742680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3049" y="241808"/>
            <a:ext cx="4312545" cy="410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971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1143000"/>
          </a:xfrm>
        </p:spPr>
        <p:txBody>
          <a:bodyPr>
            <a:normAutofit fontScale="90000"/>
          </a:bodyPr>
          <a:lstStyle/>
          <a:p>
            <a:r>
              <a:rPr lang="en-US" dirty="0">
                <a:latin typeface="Montserrat Semi Bold" pitchFamily="50" charset="0"/>
              </a:rPr>
              <a:t>YOUNGER WOMEN: WHY IT’S A REALISTIC </a:t>
            </a:r>
            <a:r>
              <a:rPr lang="en-US" dirty="0" smtClean="0">
                <a:latin typeface="Montserrat Semi Bold" pitchFamily="50" charset="0"/>
              </a:rPr>
              <a:t>GOAL</a:t>
            </a: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sz="2700" dirty="0" smtClean="0">
                <a:solidFill>
                  <a:srgbClr val="142864"/>
                </a:solidFill>
                <a:latin typeface="Montserrat Semi Bold" pitchFamily="50" charset="0"/>
              </a:rPr>
              <a:t>PLENTY OF YOUNGER WOMEN LOVE OLDER MEN</a:t>
            </a: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dirty="0">
                <a:solidFill>
                  <a:srgbClr val="142864"/>
                </a:solidFill>
              </a:rPr>
              <a:t/>
            </a:r>
            <a:br>
              <a:rPr lang="en-US" dirty="0">
                <a:solidFill>
                  <a:srgbClr val="142864"/>
                </a:solidFill>
              </a:rPr>
            </a:br>
            <a:endParaRPr lang="en-US" dirty="0">
              <a:solidFill>
                <a:srgbClr val="142864"/>
              </a:solidFill>
            </a:endParaRPr>
          </a:p>
        </p:txBody>
      </p:sp>
      <p:sp>
        <p:nvSpPr>
          <p:cNvPr id="3" name="Content Placeholder 2"/>
          <p:cNvSpPr>
            <a:spLocks noGrp="1"/>
          </p:cNvSpPr>
          <p:nvPr>
            <p:ph idx="1"/>
          </p:nvPr>
        </p:nvSpPr>
        <p:spPr>
          <a:xfrm>
            <a:off x="609600" y="2209800"/>
            <a:ext cx="8229600" cy="4800600"/>
          </a:xfrm>
        </p:spPr>
        <p:txBody>
          <a:bodyPr>
            <a:normAutofit fontScale="70000" lnSpcReduction="20000"/>
          </a:bodyPr>
          <a:lstStyle/>
          <a:p>
            <a:r>
              <a:rPr lang="en-US" dirty="0" smtClean="0">
                <a:latin typeface="Arial" panose="020B0604020202020204" pitchFamily="34" charset="0"/>
                <a:cs typeface="Arial" panose="020B0604020202020204" pitchFamily="34" charset="0"/>
              </a:rPr>
              <a:t>Wiser and more interesting (the Dos XX guy was in his 70s) </a:t>
            </a:r>
          </a:p>
          <a:p>
            <a:r>
              <a:rPr lang="en-US" dirty="0" smtClean="0">
                <a:latin typeface="Arial" panose="020B0604020202020204" pitchFamily="34" charset="0"/>
                <a:cs typeface="Arial" panose="020B0604020202020204" pitchFamily="34" charset="0"/>
              </a:rPr>
              <a:t>Better </a:t>
            </a:r>
            <a:r>
              <a:rPr lang="en-US" dirty="0">
                <a:latin typeface="Arial" panose="020B0604020202020204" pitchFamily="34" charset="0"/>
                <a:cs typeface="Arial" panose="020B0604020202020204" pitchFamily="34" charset="0"/>
              </a:rPr>
              <a:t>in bed (regardless of what </a:t>
            </a:r>
            <a:r>
              <a:rPr lang="en-US" dirty="0" err="1">
                <a:latin typeface="Arial" panose="020B0604020202020204" pitchFamily="34" charset="0"/>
                <a:cs typeface="Arial" panose="020B0604020202020204" pitchFamily="34" charset="0"/>
              </a:rPr>
              <a:t>Sarrah</a:t>
            </a:r>
            <a:r>
              <a:rPr lang="en-US" dirty="0">
                <a:latin typeface="Arial" panose="020B0604020202020204" pitchFamily="34" charset="0"/>
                <a:cs typeface="Arial" panose="020B0604020202020204" pitchFamily="34" charset="0"/>
              </a:rPr>
              <a:t> Rose </a:t>
            </a:r>
            <a:r>
              <a:rPr lang="en-US" dirty="0" smtClean="0">
                <a:latin typeface="Arial" panose="020B0604020202020204" pitchFamily="34" charset="0"/>
                <a:cs typeface="Arial" panose="020B0604020202020204" pitchFamily="34" charset="0"/>
              </a:rPr>
              <a:t>thinks)</a:t>
            </a:r>
          </a:p>
          <a:p>
            <a:r>
              <a:rPr lang="en-US" dirty="0">
                <a:latin typeface="Arial" panose="020B0604020202020204" pitchFamily="34" charset="0"/>
                <a:cs typeface="Arial" panose="020B0604020202020204" pitchFamily="34" charset="0"/>
              </a:rPr>
              <a:t>G</a:t>
            </a:r>
            <a:r>
              <a:rPr lang="en-US" dirty="0" smtClean="0">
                <a:latin typeface="Arial" panose="020B0604020202020204" pitchFamily="34" charset="0"/>
                <a:cs typeface="Arial" panose="020B0604020202020204" pitchFamily="34" charset="0"/>
              </a:rPr>
              <a:t>enerally </a:t>
            </a:r>
            <a:r>
              <a:rPr lang="en-US" dirty="0">
                <a:latin typeface="Arial" panose="020B0604020202020204" pitchFamily="34" charset="0"/>
                <a:cs typeface="Arial" panose="020B0604020202020204" pitchFamily="34" charset="0"/>
              </a:rPr>
              <a:t>more financially </a:t>
            </a:r>
            <a:r>
              <a:rPr lang="en-US" dirty="0" smtClean="0">
                <a:latin typeface="Arial" panose="020B0604020202020204" pitchFamily="34" charset="0"/>
                <a:cs typeface="Arial" panose="020B0604020202020204" pitchFamily="34" charset="0"/>
              </a:rPr>
              <a:t>stable</a:t>
            </a:r>
          </a:p>
          <a:p>
            <a:r>
              <a:rPr lang="en-US" dirty="0">
                <a:latin typeface="Arial" panose="020B0604020202020204" pitchFamily="34" charset="0"/>
                <a:cs typeface="Arial" panose="020B0604020202020204" pitchFamily="34" charset="0"/>
              </a:rPr>
              <a:t>L</a:t>
            </a:r>
            <a:r>
              <a:rPr lang="en-US" dirty="0" smtClean="0">
                <a:latin typeface="Arial" panose="020B0604020202020204" pitchFamily="34" charset="0"/>
                <a:cs typeface="Arial" panose="020B0604020202020204" pitchFamily="34" charset="0"/>
              </a:rPr>
              <a:t>ess drama</a:t>
            </a:r>
          </a:p>
          <a:p>
            <a:r>
              <a:rPr lang="en-US" dirty="0">
                <a:latin typeface="Arial" panose="020B0604020202020204" pitchFamily="34" charset="0"/>
                <a:cs typeface="Arial" panose="020B0604020202020204" pitchFamily="34" charset="0"/>
              </a:rPr>
              <a:t>B</a:t>
            </a:r>
            <a:r>
              <a:rPr lang="en-US" dirty="0" smtClean="0">
                <a:latin typeface="Arial" panose="020B0604020202020204" pitchFamily="34" charset="0"/>
                <a:cs typeface="Arial" panose="020B0604020202020204" pitchFamily="34" charset="0"/>
              </a:rPr>
              <a:t>etter </a:t>
            </a:r>
            <a:r>
              <a:rPr lang="en-US" dirty="0">
                <a:latin typeface="Arial" panose="020B0604020202020204" pitchFamily="34" charset="0"/>
                <a:cs typeface="Arial" panose="020B0604020202020204" pitchFamily="34" charset="0"/>
              </a:rPr>
              <a:t>at “inspiring </a:t>
            </a:r>
            <a:r>
              <a:rPr lang="en-US" dirty="0" smtClean="0">
                <a:latin typeface="Arial" panose="020B0604020202020204" pitchFamily="34" charset="0"/>
                <a:cs typeface="Arial" panose="020B0604020202020204" pitchFamily="34" charset="0"/>
              </a:rPr>
              <a:t>confidence”</a:t>
            </a:r>
          </a:p>
          <a:p>
            <a:r>
              <a:rPr lang="en-US" dirty="0" smtClean="0">
                <a:latin typeface="Arial" panose="020B0604020202020204" pitchFamily="34" charset="0"/>
                <a:cs typeface="Arial" panose="020B0604020202020204" pitchFamily="34" charset="0"/>
              </a:rPr>
              <a:t>Better </a:t>
            </a:r>
            <a:r>
              <a:rPr lang="en-US" dirty="0">
                <a:latin typeface="Arial" panose="020B0604020202020204" pitchFamily="34" charset="0"/>
                <a:cs typeface="Arial" panose="020B0604020202020204" pitchFamily="34" charset="0"/>
              </a:rPr>
              <a:t>at treating a </a:t>
            </a:r>
            <a:r>
              <a:rPr lang="en-US" dirty="0" smtClean="0">
                <a:latin typeface="Arial" panose="020B0604020202020204" pitchFamily="34" charset="0"/>
                <a:cs typeface="Arial" panose="020B0604020202020204" pitchFamily="34" charset="0"/>
              </a:rPr>
              <a:t>lady </a:t>
            </a:r>
          </a:p>
          <a:p>
            <a:r>
              <a:rPr lang="en-US" dirty="0" smtClean="0">
                <a:latin typeface="Arial" panose="020B0604020202020204" pitchFamily="34" charset="0"/>
                <a:cs typeface="Arial" panose="020B0604020202020204" pitchFamily="34" charset="0"/>
              </a:rPr>
              <a:t>Mental </a:t>
            </a:r>
            <a:r>
              <a:rPr lang="en-US" dirty="0">
                <a:latin typeface="Arial" panose="020B0604020202020204" pitchFamily="34" charset="0"/>
                <a:cs typeface="Arial" panose="020B0604020202020204" pitchFamily="34" charset="0"/>
              </a:rPr>
              <a:t>strength trumps physical </a:t>
            </a:r>
            <a:r>
              <a:rPr lang="en-US" dirty="0" smtClean="0">
                <a:latin typeface="Arial" panose="020B0604020202020204" pitchFamily="34" charset="0"/>
                <a:cs typeface="Arial" panose="020B0604020202020204" pitchFamily="34" charset="0"/>
              </a:rPr>
              <a:t>strength</a:t>
            </a:r>
          </a:p>
          <a:p>
            <a:r>
              <a:rPr lang="en-US" dirty="0" smtClean="0">
                <a:latin typeface="Arial" panose="020B0604020202020204" pitchFamily="34" charset="0"/>
                <a:cs typeface="Arial" panose="020B0604020202020204" pitchFamily="34" charset="0"/>
              </a:rPr>
              <a:t>“Daddy issues?” (This has to be covered)</a:t>
            </a:r>
          </a:p>
          <a:p>
            <a:r>
              <a:rPr lang="en-US" b="1" dirty="0" smtClean="0">
                <a:solidFill>
                  <a:srgbClr val="142864"/>
                </a:solidFill>
                <a:latin typeface="Arial" panose="020B0604020202020204" pitchFamily="34" charset="0"/>
                <a:cs typeface="Arial" panose="020B0604020202020204" pitchFamily="34" charset="0"/>
              </a:rPr>
              <a:t>THE ACE CARD: </a:t>
            </a:r>
            <a:r>
              <a:rPr lang="en-US" dirty="0" smtClean="0">
                <a:latin typeface="Arial" panose="020B0604020202020204" pitchFamily="34" charset="0"/>
                <a:cs typeface="Arial" panose="020B0604020202020204" pitchFamily="34" charset="0"/>
              </a:rPr>
              <a:t>We are no longer in awe of or scared of women</a:t>
            </a:r>
          </a:p>
          <a:p>
            <a:endParaRPr lang="en-US" dirty="0" smtClean="0">
              <a:latin typeface="Arial" panose="020B0604020202020204" pitchFamily="34" charset="0"/>
              <a:cs typeface="Arial" panose="020B0604020202020204" pitchFamily="34" charset="0"/>
            </a:endParaRPr>
          </a:p>
          <a:p>
            <a:pPr marL="0" indent="0">
              <a:buNone/>
            </a:pPr>
            <a:r>
              <a:rPr lang="en-US" b="1" dirty="0" smtClean="0">
                <a:solidFill>
                  <a:srgbClr val="142864"/>
                </a:solidFill>
                <a:latin typeface="Arial" panose="020B0604020202020204" pitchFamily="34" charset="0"/>
                <a:cs typeface="Arial" panose="020B0604020202020204" pitchFamily="34" charset="0"/>
              </a:rPr>
              <a:t>There’s a bonus in the Download Area for you with more.</a:t>
            </a:r>
            <a:endParaRPr lang="en-US" b="1" dirty="0">
              <a:solidFill>
                <a:srgbClr val="1428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1280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3200" dirty="0" smtClean="0">
                <a:solidFill>
                  <a:srgbClr val="142864"/>
                </a:solidFill>
                <a:latin typeface="Montserrat Semi Bold" pitchFamily="50" charset="0"/>
              </a:rPr>
              <a:t>BUT…WE AS OLDER MEN CAN TRULY SUCK AT ATTRACTING WOMEN</a:t>
            </a:r>
            <a:endParaRPr lang="en-US" sz="3200" dirty="0">
              <a:solidFill>
                <a:srgbClr val="142864"/>
              </a:solidFill>
              <a:latin typeface="Montserrat Semi Bold" pitchFamily="50" charset="0"/>
            </a:endParaRPr>
          </a:p>
        </p:txBody>
      </p:sp>
      <p:sp>
        <p:nvSpPr>
          <p:cNvPr id="3" name="Content Placeholder 2"/>
          <p:cNvSpPr>
            <a:spLocks noGrp="1"/>
          </p:cNvSpPr>
          <p:nvPr>
            <p:ph idx="1"/>
          </p:nvPr>
        </p:nvSpPr>
        <p:spPr>
          <a:xfrm>
            <a:off x="457200" y="1447800"/>
            <a:ext cx="8229600" cy="5181600"/>
          </a:xfrm>
        </p:spPr>
        <p:txBody>
          <a:bodyPr>
            <a:normAutofit fontScale="70000" lnSpcReduction="20000"/>
          </a:bodyPr>
          <a:lstStyle/>
          <a:p>
            <a:r>
              <a:rPr lang="en-US" sz="3400" dirty="0" smtClean="0">
                <a:latin typeface="Arial" panose="020B0604020202020204" pitchFamily="34" charset="0"/>
                <a:cs typeface="Arial" panose="020B0604020202020204" pitchFamily="34" charset="0"/>
              </a:rPr>
              <a:t>This can mean attracting younger women OR women our own age. Either we’re attractive or not.</a:t>
            </a:r>
          </a:p>
          <a:p>
            <a:r>
              <a:rPr lang="en-US" sz="3400" dirty="0" smtClean="0">
                <a:latin typeface="Arial" panose="020B0604020202020204" pitchFamily="34" charset="0"/>
                <a:cs typeface="Arial" panose="020B0604020202020204" pitchFamily="34" charset="0"/>
              </a:rPr>
              <a:t>We’re still in awe of women, or scared of them</a:t>
            </a:r>
          </a:p>
          <a:p>
            <a:r>
              <a:rPr lang="en-US" sz="3400" dirty="0">
                <a:latin typeface="Arial" panose="020B0604020202020204" pitchFamily="34" charset="0"/>
                <a:cs typeface="Arial" panose="020B0604020202020204" pitchFamily="34" charset="0"/>
              </a:rPr>
              <a:t>when we have “ex issues” or other “bitter </a:t>
            </a:r>
            <a:r>
              <a:rPr lang="en-US" sz="3400" dirty="0" smtClean="0">
                <a:latin typeface="Arial" panose="020B0604020202020204" pitchFamily="34" charset="0"/>
                <a:cs typeface="Arial" panose="020B0604020202020204" pitchFamily="34" charset="0"/>
              </a:rPr>
              <a:t>baggage”</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we’re weaker or less </a:t>
            </a:r>
            <a:r>
              <a:rPr lang="en-US" sz="3400" dirty="0" smtClean="0">
                <a:latin typeface="Arial" panose="020B0604020202020204" pitchFamily="34" charset="0"/>
                <a:cs typeface="Arial" panose="020B0604020202020204" pitchFamily="34" charset="0"/>
              </a:rPr>
              <a:t>healthy</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we’ve forgotten how to have </a:t>
            </a:r>
            <a:r>
              <a:rPr lang="en-US" sz="3400" dirty="0" smtClean="0">
                <a:latin typeface="Arial" panose="020B0604020202020204" pitchFamily="34" charset="0"/>
                <a:cs typeface="Arial" panose="020B0604020202020204" pitchFamily="34" charset="0"/>
              </a:rPr>
              <a:t>FUN</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we’re </a:t>
            </a:r>
            <a:r>
              <a:rPr lang="en-US" sz="3400" dirty="0" smtClean="0">
                <a:latin typeface="Arial" panose="020B0604020202020204" pitchFamily="34" charset="0"/>
                <a:cs typeface="Arial" panose="020B0604020202020204" pitchFamily="34" charset="0"/>
              </a:rPr>
              <a:t>stressed</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we’re </a:t>
            </a:r>
            <a:r>
              <a:rPr lang="en-US" sz="3400" dirty="0" smtClean="0">
                <a:latin typeface="Arial" panose="020B0604020202020204" pitchFamily="34" charset="0"/>
                <a:cs typeface="Arial" panose="020B0604020202020204" pitchFamily="34" charset="0"/>
              </a:rPr>
              <a:t>jaded</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we’re stubbornly set in our </a:t>
            </a:r>
            <a:r>
              <a:rPr lang="en-US" sz="3400" dirty="0" smtClean="0">
                <a:latin typeface="Arial" panose="020B0604020202020204" pitchFamily="34" charset="0"/>
                <a:cs typeface="Arial" panose="020B0604020202020204" pitchFamily="34" charset="0"/>
              </a:rPr>
              <a:t>ways</a:t>
            </a:r>
          </a:p>
          <a:p>
            <a:r>
              <a:rPr lang="en-US" sz="3400" dirty="0" smtClean="0">
                <a:latin typeface="Arial" panose="020B0604020202020204" pitchFamily="34" charset="0"/>
                <a:cs typeface="Arial" panose="020B0604020202020204" pitchFamily="34" charset="0"/>
              </a:rPr>
              <a:t>When </a:t>
            </a:r>
            <a:r>
              <a:rPr lang="en-US" sz="3400" dirty="0">
                <a:latin typeface="Arial" panose="020B0604020202020204" pitchFamily="34" charset="0"/>
                <a:cs typeface="Arial" panose="020B0604020202020204" pitchFamily="34" charset="0"/>
              </a:rPr>
              <a:t>we resist </a:t>
            </a:r>
            <a:r>
              <a:rPr lang="en-US" sz="3400" dirty="0" smtClean="0">
                <a:latin typeface="Arial" panose="020B0604020202020204" pitchFamily="34" charset="0"/>
                <a:cs typeface="Arial" panose="020B0604020202020204" pitchFamily="34" charset="0"/>
              </a:rPr>
              <a:t>change/modernity</a:t>
            </a:r>
            <a:endParaRPr lang="en-US" sz="3400" dirty="0">
              <a:latin typeface="Arial" panose="020B0604020202020204" pitchFamily="34" charset="0"/>
              <a:cs typeface="Arial" panose="020B0604020202020204" pitchFamily="34" charset="0"/>
            </a:endParaRPr>
          </a:p>
          <a:p>
            <a:r>
              <a:rPr lang="en-US" sz="3400" dirty="0" smtClean="0">
                <a:latin typeface="Arial" panose="020B0604020202020204" pitchFamily="34" charset="0"/>
                <a:cs typeface="Arial" panose="020B0604020202020204" pitchFamily="34" charset="0"/>
              </a:rPr>
              <a:t>When we lack experience, the stigma is heightened as we get older</a:t>
            </a:r>
          </a:p>
          <a:p>
            <a:endParaRPr lang="en-US" dirty="0" smtClean="0"/>
          </a:p>
          <a:p>
            <a:pPr marL="0" indent="0" algn="ctr">
              <a:buNone/>
            </a:pPr>
            <a:r>
              <a:rPr lang="en-US" sz="2900" b="1" dirty="0" smtClean="0">
                <a:solidFill>
                  <a:srgbClr val="142864"/>
                </a:solidFill>
                <a:latin typeface="Arial" panose="020B0604020202020204" pitchFamily="34" charset="0"/>
                <a:cs typeface="Arial" panose="020B0604020202020204" pitchFamily="34" charset="0"/>
              </a:rPr>
              <a:t>ALL OF THESE ARE WITHIN OUR SPHERE OF CONTROL</a:t>
            </a:r>
            <a:endParaRPr lang="en-US" sz="2900" b="1" dirty="0">
              <a:solidFill>
                <a:srgbClr val="1428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2988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200" dirty="0" smtClean="0">
                <a:solidFill>
                  <a:srgbClr val="142864"/>
                </a:solidFill>
                <a:latin typeface="Montserrat Semi Bold" pitchFamily="50" charset="0"/>
              </a:rPr>
              <a:t>THE (PROBABLY OBVIOUS) BENEFITS OF DATING YOUNGER WOMEN</a:t>
            </a:r>
            <a:br>
              <a:rPr lang="en-US" sz="3200" dirty="0" smtClean="0">
                <a:solidFill>
                  <a:srgbClr val="142864"/>
                </a:solidFill>
                <a:latin typeface="Montserrat Semi Bold" pitchFamily="50" charset="0"/>
              </a:rPr>
            </a:br>
            <a:r>
              <a:rPr lang="en-US" sz="2400" dirty="0" smtClean="0">
                <a:latin typeface="Montserrat Semi Bold" pitchFamily="50" charset="0"/>
              </a:rPr>
              <a:t>…ALONG WITH THE ASSOCIATED CHALLENGES</a:t>
            </a:r>
            <a:endParaRPr lang="en-US" sz="2400" dirty="0">
              <a:latin typeface="Montserrat Semi Bold" pitchFamily="50" charset="0"/>
            </a:endParaRPr>
          </a:p>
        </p:txBody>
      </p:sp>
      <p:sp>
        <p:nvSpPr>
          <p:cNvPr id="3" name="Content Placeholder 2"/>
          <p:cNvSpPr>
            <a:spLocks noGrp="1"/>
          </p:cNvSpPr>
          <p:nvPr>
            <p:ph idx="1"/>
          </p:nvPr>
        </p:nvSpPr>
        <p:spPr>
          <a:xfrm>
            <a:off x="457200" y="1905000"/>
            <a:ext cx="6172200" cy="4775882"/>
          </a:xfrm>
        </p:spPr>
        <p:txBody>
          <a:bodyPr>
            <a:normAutofit fontScale="62500" lnSpcReduction="20000"/>
          </a:bodyPr>
          <a:lstStyle/>
          <a:p>
            <a:r>
              <a:rPr lang="en-US" sz="3400" dirty="0" smtClean="0">
                <a:latin typeface="Arial" panose="020B0604020202020204" pitchFamily="34" charset="0"/>
                <a:cs typeface="Arial" panose="020B0604020202020204" pitchFamily="34" charset="0"/>
              </a:rPr>
              <a:t>We know all the positives, and they’re often very real.</a:t>
            </a:r>
          </a:p>
          <a:p>
            <a:pPr lvl="1"/>
            <a:r>
              <a:rPr lang="en-US" sz="3000" dirty="0" smtClean="0">
                <a:latin typeface="Arial" panose="020B0604020202020204" pitchFamily="34" charset="0"/>
                <a:cs typeface="Arial" panose="020B0604020202020204" pitchFamily="34" charset="0"/>
              </a:rPr>
              <a:t>They’re tight, sexy and beautiful</a:t>
            </a:r>
          </a:p>
          <a:p>
            <a:pPr lvl="1"/>
            <a:r>
              <a:rPr lang="en-US" sz="3000" dirty="0" smtClean="0">
                <a:latin typeface="Arial" panose="020B0604020202020204" pitchFamily="34" charset="0"/>
                <a:cs typeface="Arial" panose="020B0604020202020204" pitchFamily="34" charset="0"/>
              </a:rPr>
              <a:t>They bring more vivacious energy into your life</a:t>
            </a:r>
          </a:p>
          <a:p>
            <a:pPr lvl="1"/>
            <a:r>
              <a:rPr lang="en-US" sz="3000" dirty="0" smtClean="0">
                <a:latin typeface="Arial" panose="020B0604020202020204" pitchFamily="34" charset="0"/>
                <a:cs typeface="Arial" panose="020B0604020202020204" pitchFamily="34" charset="0"/>
              </a:rPr>
              <a:t>They’re unpredictable and exciting</a:t>
            </a:r>
          </a:p>
          <a:p>
            <a:pPr lvl="1"/>
            <a:r>
              <a:rPr lang="en-US" sz="3000" dirty="0" smtClean="0">
                <a:latin typeface="Arial" panose="020B0604020202020204" pitchFamily="34" charset="0"/>
                <a:cs typeface="Arial" panose="020B0604020202020204" pitchFamily="34" charset="0"/>
              </a:rPr>
              <a:t>They build your social proof</a:t>
            </a:r>
          </a:p>
          <a:p>
            <a:pPr lvl="1"/>
            <a:r>
              <a:rPr lang="en-US" sz="3000" dirty="0" smtClean="0">
                <a:latin typeface="Arial" panose="020B0604020202020204" pitchFamily="34" charset="0"/>
                <a:cs typeface="Arial" panose="020B0604020202020204" pitchFamily="34" charset="0"/>
              </a:rPr>
              <a:t>They put you in an “alpha” position with your peers</a:t>
            </a:r>
          </a:p>
          <a:p>
            <a:r>
              <a:rPr lang="en-US" sz="3400" dirty="0" smtClean="0">
                <a:latin typeface="Arial" panose="020B0604020202020204" pitchFamily="34" charset="0"/>
                <a:cs typeface="Arial" panose="020B0604020202020204" pitchFamily="34" charset="0"/>
              </a:rPr>
              <a:t>But…you </a:t>
            </a:r>
            <a:r>
              <a:rPr lang="en-US" sz="3400" dirty="0">
                <a:latin typeface="Arial" panose="020B0604020202020204" pitchFamily="34" charset="0"/>
                <a:cs typeface="Arial" panose="020B0604020202020204" pitchFamily="34" charset="0"/>
              </a:rPr>
              <a:t>have to standup to immaturity, otherwise she’ll drag you down to her level and beat you with experience.</a:t>
            </a:r>
          </a:p>
          <a:p>
            <a:r>
              <a:rPr lang="en-US" sz="3400" dirty="0" smtClean="0">
                <a:latin typeface="Arial" panose="020B0604020202020204" pitchFamily="34" charset="0"/>
                <a:cs typeface="Arial" panose="020B0604020202020204" pitchFamily="34" charset="0"/>
              </a:rPr>
              <a:t>Women</a:t>
            </a:r>
            <a:r>
              <a:rPr lang="en-US" sz="3400" dirty="0">
                <a:latin typeface="Arial" panose="020B0604020202020204" pitchFamily="34" charset="0"/>
                <a:cs typeface="Arial" panose="020B0604020202020204" pitchFamily="34" charset="0"/>
              </a:rPr>
              <a:t>, not girls rule your world. No “babysitting” in the form of playing to her younger age.  Influence her to be a grown up. (Act her age, not her shoe size</a:t>
            </a:r>
            <a:r>
              <a:rPr lang="en-US" sz="3400" dirty="0" smtClean="0">
                <a:latin typeface="Arial" panose="020B0604020202020204" pitchFamily="34" charset="0"/>
                <a:cs typeface="Arial" panose="020B0604020202020204" pitchFamily="34" charset="0"/>
              </a:rPr>
              <a:t>.)</a:t>
            </a:r>
          </a:p>
          <a:p>
            <a:endParaRPr lang="en-US" sz="3400" dirty="0">
              <a:latin typeface="Arial" panose="020B0604020202020204" pitchFamily="34" charset="0"/>
              <a:cs typeface="Arial" panose="020B0604020202020204" pitchFamily="34" charset="0"/>
            </a:endParaRPr>
          </a:p>
          <a:p>
            <a:pPr lvl="1"/>
            <a:endParaRPr lang="en-US" dirty="0" smtClean="0"/>
          </a:p>
          <a:p>
            <a:endParaRPr lang="en-US" dirty="0" smtClean="0"/>
          </a:p>
          <a:p>
            <a:pPr marL="0" indent="0">
              <a:buNone/>
            </a:pPr>
            <a:endParaRPr lang="en-US" dirty="0"/>
          </a:p>
        </p:txBody>
      </p:sp>
      <p:pic>
        <p:nvPicPr>
          <p:cNvPr id="8194" name="Picture 2" descr="C:\1 X &amp; Y Communications\Masterclass For Men\For Mature Audiences Only\Images\model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5178" y="1771650"/>
            <a:ext cx="1343785"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10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01000" cy="792162"/>
          </a:xfrm>
        </p:spPr>
        <p:txBody>
          <a:bodyPr>
            <a:noAutofit/>
          </a:bodyPr>
          <a:lstStyle/>
          <a:p>
            <a:r>
              <a:rPr lang="en-US" sz="3200" dirty="0" smtClean="0">
                <a:solidFill>
                  <a:srgbClr val="142864"/>
                </a:solidFill>
                <a:latin typeface="Montserrat Semi Bold" pitchFamily="50" charset="0"/>
              </a:rPr>
              <a:t>POTENTIAL CONCERNS WHEN DATING YOUNGER WOMEN </a:t>
            </a:r>
            <a:endParaRPr lang="en-US" sz="3200" dirty="0">
              <a:solidFill>
                <a:srgbClr val="142864"/>
              </a:solidFill>
              <a:latin typeface="Montserrat Semi Bold" pitchFamily="50" charset="0"/>
            </a:endParaRPr>
          </a:p>
        </p:txBody>
      </p:sp>
      <p:sp>
        <p:nvSpPr>
          <p:cNvPr id="3" name="Content Placeholder 2"/>
          <p:cNvSpPr>
            <a:spLocks noGrp="1"/>
          </p:cNvSpPr>
          <p:nvPr>
            <p:ph idx="1"/>
          </p:nvPr>
        </p:nvSpPr>
        <p:spPr>
          <a:xfrm>
            <a:off x="381000" y="3505200"/>
            <a:ext cx="8534400" cy="3200400"/>
          </a:xfrm>
        </p:spPr>
        <p:txBody>
          <a:bodyPr>
            <a:normAutofit fontScale="47500" lnSpcReduction="20000"/>
          </a:bodyPr>
          <a:lstStyle/>
          <a:p>
            <a:pPr lvl="1"/>
            <a:endParaRPr lang="en-US" sz="30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They’re going to want babies, gentlemen.</a:t>
            </a:r>
          </a:p>
          <a:p>
            <a:pPr lvl="1"/>
            <a:r>
              <a:rPr lang="en-US" sz="3400" dirty="0">
                <a:latin typeface="Arial" panose="020B0604020202020204" pitchFamily="34" charset="0"/>
                <a:cs typeface="Arial" panose="020B0604020202020204" pitchFamily="34" charset="0"/>
              </a:rPr>
              <a:t>Too many men think selfishly</a:t>
            </a:r>
          </a:p>
          <a:p>
            <a:pPr lvl="1"/>
            <a:r>
              <a:rPr lang="en-US" sz="3400" dirty="0">
                <a:latin typeface="Arial" panose="020B0604020202020204" pitchFamily="34" charset="0"/>
                <a:cs typeface="Arial" panose="020B0604020202020204" pitchFamily="34" charset="0"/>
              </a:rPr>
              <a:t>Be especially mindful of women in their 30s who don’t have kids yet</a:t>
            </a:r>
          </a:p>
          <a:p>
            <a:pPr lvl="1"/>
            <a:r>
              <a:rPr lang="en-US" sz="3400" dirty="0">
                <a:latin typeface="Arial" panose="020B0604020202020204" pitchFamily="34" charset="0"/>
                <a:cs typeface="Arial" panose="020B0604020202020204" pitchFamily="34" charset="0"/>
              </a:rPr>
              <a:t>You’re NOT her guy long-term if you’re not giving her that</a:t>
            </a:r>
          </a:p>
          <a:p>
            <a:r>
              <a:rPr lang="en-US" sz="3400" dirty="0">
                <a:latin typeface="Arial" panose="020B0604020202020204" pitchFamily="34" charset="0"/>
                <a:cs typeface="Arial" panose="020B0604020202020204" pitchFamily="34" charset="0"/>
              </a:rPr>
              <a:t>You MUST match her activity level, or you’ll lose her. (Jay Leno: “It’s like dating an aerobics instructor. She’ll always be better than you</a:t>
            </a:r>
            <a:r>
              <a:rPr lang="en-US" sz="3400" dirty="0" smtClean="0">
                <a:latin typeface="Arial" panose="020B0604020202020204" pitchFamily="34" charset="0"/>
                <a:cs typeface="Arial" panose="020B0604020202020204" pitchFamily="34" charset="0"/>
              </a:rPr>
              <a:t>.”)</a:t>
            </a:r>
          </a:p>
          <a:p>
            <a:r>
              <a:rPr lang="en-US" sz="3400" dirty="0" smtClean="0">
                <a:latin typeface="Arial" panose="020B0604020202020204" pitchFamily="34" charset="0"/>
                <a:cs typeface="Arial" panose="020B0604020202020204" pitchFamily="34" charset="0"/>
              </a:rPr>
              <a:t>Her friends and her social circle in general are NOT going to be your age. Can you hack it?</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Younger women are in awe of older adults, as you were when you were young, and you can’t be there for it. You can’t be in awe of her. That won’t make sense to her, which is why if you are in awe of HER, you’re immediately unattractive. </a:t>
            </a:r>
          </a:p>
          <a:p>
            <a:r>
              <a:rPr lang="en-US" sz="3400" dirty="0">
                <a:latin typeface="Arial" panose="020B0604020202020204" pitchFamily="34" charset="0"/>
                <a:cs typeface="Arial" panose="020B0604020202020204" pitchFamily="34" charset="0"/>
              </a:rPr>
              <a:t>On a related note, you MUST stay out of the “Just Be Mentor Zone”. She can be impressed, but you can’t be full-on in the JBM Zone</a:t>
            </a:r>
          </a:p>
          <a:p>
            <a:endParaRPr lang="en-US" dirty="0"/>
          </a:p>
        </p:txBody>
      </p:sp>
      <p:pic>
        <p:nvPicPr>
          <p:cNvPr id="1026" name="Picture 2" descr="C:\1 X &amp; Y Communications\Man's Approach\Images\hotgirl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219200"/>
            <a:ext cx="5394325" cy="220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588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A THICK SKIN IS REQUIRED</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447800"/>
            <a:ext cx="8229600" cy="4525963"/>
          </a:xfrm>
        </p:spPr>
        <p:txBody>
          <a:bodyPr>
            <a:noAutofit/>
          </a:bodyPr>
          <a:lstStyle/>
          <a:p>
            <a:r>
              <a:rPr lang="en-US" sz="1600" dirty="0">
                <a:latin typeface="Arial" panose="020B0604020202020204" pitchFamily="34" charset="0"/>
                <a:cs typeface="Arial" panose="020B0604020202020204" pitchFamily="34" charset="0"/>
              </a:rPr>
              <a:t>If you want to date women MUCH younger, you HAVE to have a </a:t>
            </a:r>
            <a:r>
              <a:rPr lang="en-US" sz="1600" dirty="0" smtClean="0">
                <a:latin typeface="Arial" panose="020B0604020202020204" pitchFamily="34" charset="0"/>
                <a:cs typeface="Arial" panose="020B0604020202020204" pitchFamily="34" charset="0"/>
              </a:rPr>
              <a:t>be </a:t>
            </a:r>
            <a:r>
              <a:rPr lang="en-US" sz="1600" dirty="0">
                <a:latin typeface="Arial" panose="020B0604020202020204" pitchFamily="34" charset="0"/>
                <a:cs typeface="Arial" panose="020B0604020202020204" pitchFamily="34" charset="0"/>
              </a:rPr>
              <a:t>“rejection</a:t>
            </a:r>
            <a:r>
              <a:rPr lang="en-US" sz="1600" dirty="0" smtClean="0">
                <a:latin typeface="Arial" panose="020B0604020202020204" pitchFamily="34" charset="0"/>
                <a:cs typeface="Arial" panose="020B0604020202020204" pitchFamily="34" charset="0"/>
              </a:rPr>
              <a:t>” proof. </a:t>
            </a:r>
          </a:p>
          <a:p>
            <a:pPr lvl="1"/>
            <a:r>
              <a:rPr lang="en-US" sz="1600" dirty="0" smtClean="0">
                <a:latin typeface="Arial" panose="020B0604020202020204" pitchFamily="34" charset="0"/>
                <a:cs typeface="Arial" panose="020B0604020202020204" pitchFamily="34" charset="0"/>
              </a:rPr>
              <a:t>The greater the age difference, the lower the ratio of women who will be interested.</a:t>
            </a:r>
          </a:p>
          <a:p>
            <a:pPr lvl="1"/>
            <a:r>
              <a:rPr lang="en-US" sz="1600" dirty="0" smtClean="0">
                <a:latin typeface="Arial" panose="020B0604020202020204" pitchFamily="34" charset="0"/>
                <a:cs typeface="Arial" panose="020B0604020202020204" pitchFamily="34" charset="0"/>
              </a:rPr>
              <a:t>The “Getting Beat By A Girl Factor” stings more when she’s much younger than you.</a:t>
            </a:r>
          </a:p>
          <a:p>
            <a:pPr lvl="1"/>
            <a:r>
              <a:rPr lang="en-US" sz="1600" dirty="0" smtClean="0">
                <a:latin typeface="Arial" panose="020B0604020202020204" pitchFamily="34" charset="0"/>
                <a:cs typeface="Arial" panose="020B0604020202020204" pitchFamily="34" charset="0"/>
              </a:rPr>
              <a:t>You absolutely cannot let your ego get in the way, or you’ll stay on the sidelines every time.</a:t>
            </a:r>
          </a:p>
          <a:p>
            <a:r>
              <a:rPr lang="en-US" sz="1600" dirty="0" smtClean="0">
                <a:latin typeface="Arial" panose="020B0604020202020204" pitchFamily="34" charset="0"/>
                <a:cs typeface="Arial" panose="020B0604020202020204" pitchFamily="34" charset="0"/>
              </a:rPr>
              <a:t>Charming </a:t>
            </a:r>
            <a:r>
              <a:rPr lang="en-US" sz="1600" dirty="0">
                <a:latin typeface="Arial" panose="020B0604020202020204" pitchFamily="34" charset="0"/>
                <a:cs typeface="Arial" panose="020B0604020202020204" pitchFamily="34" charset="0"/>
              </a:rPr>
              <a:t>younger women, making them adore you and getting ego strokes is VERY different from them agreeing to be romantically involved with </a:t>
            </a:r>
            <a:r>
              <a:rPr lang="en-US" sz="1600" dirty="0" smtClean="0">
                <a:latin typeface="Arial" panose="020B0604020202020204" pitchFamily="34" charset="0"/>
                <a:cs typeface="Arial" panose="020B0604020202020204" pitchFamily="34" charset="0"/>
              </a:rPr>
              <a:t>you.</a:t>
            </a:r>
          </a:p>
          <a:p>
            <a:pPr lvl="1"/>
            <a:r>
              <a:rPr lang="en-US" sz="1600" dirty="0" smtClean="0">
                <a:latin typeface="Arial" panose="020B0604020202020204" pitchFamily="34" charset="0"/>
                <a:cs typeface="Arial" panose="020B0604020202020204" pitchFamily="34" charset="0"/>
              </a:rPr>
              <a:t>You may be older than the father she’d have to introduce you to.</a:t>
            </a:r>
          </a:p>
          <a:p>
            <a:pPr lvl="1"/>
            <a:r>
              <a:rPr lang="en-US" sz="1600" dirty="0" smtClean="0">
                <a:latin typeface="Arial" panose="020B0604020202020204" pitchFamily="34" charset="0"/>
                <a:cs typeface="Arial" panose="020B0604020202020204" pitchFamily="34" charset="0"/>
              </a:rPr>
              <a:t>If she has to hide you from family/friends for social reasons, that will incite guilt and shame…which hurts</a:t>
            </a:r>
          </a:p>
          <a:p>
            <a:r>
              <a:rPr lang="en-US" sz="1600" dirty="0" smtClean="0">
                <a:latin typeface="Arial" panose="020B0604020202020204" pitchFamily="34" charset="0"/>
                <a:cs typeface="Arial" panose="020B0604020202020204" pitchFamily="34" charset="0"/>
              </a:rPr>
              <a:t>Yet, younger </a:t>
            </a:r>
            <a:r>
              <a:rPr lang="en-US" sz="1600" dirty="0">
                <a:latin typeface="Arial" panose="020B0604020202020204" pitchFamily="34" charset="0"/>
                <a:cs typeface="Arial" panose="020B0604020202020204" pitchFamily="34" charset="0"/>
              </a:rPr>
              <a:t>women may FLIRT with you and be ATTRACTED, but might not DATE you or have SEX with you. </a:t>
            </a:r>
            <a:r>
              <a:rPr lang="en-US" sz="1600" dirty="0" smtClean="0">
                <a:latin typeface="Arial" panose="020B0604020202020204" pitchFamily="34" charset="0"/>
                <a:cs typeface="Arial" panose="020B0604020202020204" pitchFamily="34" charset="0"/>
              </a:rPr>
              <a:t>That’s NOT “rejection”.  (More on this in the next slide)</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Wanting to play with you but NOT marry you is NOT “rejection”.</a:t>
            </a:r>
          </a:p>
          <a:p>
            <a:r>
              <a:rPr lang="en-US" sz="1600" dirty="0" smtClean="0">
                <a:latin typeface="Arial" panose="020B0604020202020204" pitchFamily="34" charset="0"/>
                <a:cs typeface="Arial" panose="020B0604020202020204" pitchFamily="34" charset="0"/>
              </a:rPr>
              <a:t>You </a:t>
            </a:r>
            <a:r>
              <a:rPr lang="en-US" sz="1600" dirty="0">
                <a:latin typeface="Arial" panose="020B0604020202020204" pitchFamily="34" charset="0"/>
                <a:cs typeface="Arial" panose="020B0604020202020204" pitchFamily="34" charset="0"/>
              </a:rPr>
              <a:t>are NOT creepy because you are </a:t>
            </a:r>
            <a:r>
              <a:rPr lang="en-US" sz="1600" dirty="0" smtClean="0">
                <a:latin typeface="Arial" panose="020B0604020202020204" pitchFamily="34" charset="0"/>
                <a:cs typeface="Arial" panose="020B0604020202020204" pitchFamily="34" charset="0"/>
              </a:rPr>
              <a:t>older—even if she says so. You </a:t>
            </a:r>
            <a:r>
              <a:rPr lang="en-US" sz="1600" dirty="0">
                <a:latin typeface="Arial" panose="020B0604020202020204" pitchFamily="34" charset="0"/>
                <a:cs typeface="Arial" panose="020B0604020202020204" pitchFamily="34" charset="0"/>
              </a:rPr>
              <a:t>are only creepy when you do creepy things</a:t>
            </a:r>
            <a:r>
              <a:rPr lang="en-US" sz="1600" dirty="0" smtClean="0">
                <a:latin typeface="Arial" panose="020B0604020202020204" pitchFamily="34" charset="0"/>
                <a:cs typeface="Arial" panose="020B0604020202020204" pitchFamily="34" charset="0"/>
              </a:rPr>
              <a:t>.</a:t>
            </a:r>
          </a:p>
          <a:p>
            <a:r>
              <a:rPr lang="en-US" sz="1600" dirty="0" smtClean="0">
                <a:latin typeface="Arial" panose="020B0604020202020204" pitchFamily="34" charset="0"/>
                <a:cs typeface="Arial" panose="020B0604020202020204" pitchFamily="34" charset="0"/>
              </a:rPr>
              <a:t>Perceived “rejection” has nothing to do with you personally if it’s age-related.</a:t>
            </a:r>
            <a:endParaRPr lang="en-US" sz="1600" dirty="0">
              <a:latin typeface="Arial" panose="020B0604020202020204" pitchFamily="34" charset="0"/>
              <a:cs typeface="Arial" panose="020B0604020202020204" pitchFamily="34" charset="0"/>
            </a:endParaRPr>
          </a:p>
          <a:p>
            <a:pPr marL="0" indent="0">
              <a:buNone/>
            </a:pP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1266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996" y="176960"/>
            <a:ext cx="8229600" cy="1143000"/>
          </a:xfrm>
        </p:spPr>
        <p:txBody>
          <a:bodyPr/>
          <a:lstStyle/>
          <a:p>
            <a:r>
              <a:rPr lang="en-US" dirty="0" smtClean="0">
                <a:solidFill>
                  <a:srgbClr val="142864"/>
                </a:solidFill>
                <a:latin typeface="Montserrat Semi Bold" pitchFamily="50" charset="0"/>
              </a:rPr>
              <a:t>HOW TO “READ THE ROOM”</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237496" y="3733800"/>
            <a:ext cx="8610600" cy="3048000"/>
          </a:xfrm>
        </p:spPr>
        <p:txBody>
          <a:bodyPr>
            <a:normAutofit fontScale="55000" lnSpcReduction="20000"/>
          </a:bodyPr>
          <a:lstStyle/>
          <a:p>
            <a:r>
              <a:rPr lang="en-US" dirty="0" smtClean="0">
                <a:latin typeface="Arial" panose="020B0604020202020204" pitchFamily="34" charset="0"/>
                <a:cs typeface="Arial" panose="020B0604020202020204" pitchFamily="34" charset="0"/>
              </a:rPr>
              <a:t>You have to objectively identify </a:t>
            </a:r>
            <a:r>
              <a:rPr lang="en-US" dirty="0">
                <a:latin typeface="Arial" panose="020B0604020202020204" pitchFamily="34" charset="0"/>
                <a:cs typeface="Arial" panose="020B0604020202020204" pitchFamily="34" charset="0"/>
              </a:rPr>
              <a:t>the truly eligible </a:t>
            </a:r>
            <a:r>
              <a:rPr lang="en-US" dirty="0" smtClean="0">
                <a:latin typeface="Arial" panose="020B0604020202020204" pitchFamily="34" charset="0"/>
                <a:cs typeface="Arial" panose="020B0604020202020204" pitchFamily="34" charset="0"/>
              </a:rPr>
              <a:t>younger women…proof positive.</a:t>
            </a:r>
          </a:p>
          <a:p>
            <a:r>
              <a:rPr lang="en-US" dirty="0" smtClean="0">
                <a:latin typeface="Arial" panose="020B0604020202020204" pitchFamily="34" charset="0"/>
                <a:cs typeface="Arial" panose="020B0604020202020204" pitchFamily="34" charset="0"/>
              </a:rPr>
              <a:t>Remember always: Flirting is a DIAL, not a SWITCH. You don’t have to go “all in” up front.  You can measure her responses.</a:t>
            </a:r>
          </a:p>
          <a:p>
            <a:r>
              <a:rPr lang="en-US" dirty="0" smtClean="0">
                <a:latin typeface="Arial" panose="020B0604020202020204" pitchFamily="34" charset="0"/>
                <a:cs typeface="Arial" panose="020B0604020202020204" pitchFamily="34" charset="0"/>
              </a:rPr>
              <a:t>The “Half Step For Younger Women”: Lead with a comment about how younger men are immature and see if she runs with it</a:t>
            </a:r>
          </a:p>
          <a:p>
            <a:r>
              <a:rPr lang="en-US" dirty="0" smtClean="0">
                <a:latin typeface="Arial" panose="020B0604020202020204" pitchFamily="34" charset="0"/>
                <a:cs typeface="Arial" panose="020B0604020202020204" pitchFamily="34" charset="0"/>
              </a:rPr>
              <a:t>Tease her in an age-related way, putting yourself in the power position</a:t>
            </a:r>
          </a:p>
          <a:p>
            <a:r>
              <a:rPr lang="en-US" dirty="0" smtClean="0">
                <a:latin typeface="Arial" panose="020B0604020202020204" pitchFamily="34" charset="0"/>
                <a:cs typeface="Arial" panose="020B0604020202020204" pitchFamily="34" charset="0"/>
              </a:rPr>
              <a:t>Watch for HER to compliment you, express appreciation for more mature men and/or turn it sexual.</a:t>
            </a:r>
          </a:p>
          <a:p>
            <a:r>
              <a:rPr lang="en-US" dirty="0" smtClean="0">
                <a:latin typeface="Arial" panose="020B0604020202020204" pitchFamily="34" charset="0"/>
                <a:cs typeface="Arial" panose="020B0604020202020204" pitchFamily="34" charset="0"/>
              </a:rPr>
              <a:t>Women tend to be extremely protective sexually, so all signs you may potentially see will likely be intentional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9218" name="Picture 2" descr="C:\1 X &amp; Y Communications\Masterclass For Men\For Mature Audiences Only\Images\Depositphotos_392478482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136" y="1219200"/>
            <a:ext cx="540532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810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smtClean="0">
                <a:solidFill>
                  <a:srgbClr val="142864"/>
                </a:solidFill>
                <a:latin typeface="Montserrat Semi Bold" pitchFamily="50" charset="0"/>
              </a:rPr>
              <a:t>THE HALF YOUR AGE + 7 RULE?</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752600"/>
            <a:ext cx="8229600" cy="4525963"/>
          </a:xfrm>
        </p:spPr>
        <p:txBody>
          <a:bodyPr>
            <a:normAutofit lnSpcReduction="10000"/>
          </a:bodyPr>
          <a:lstStyle/>
          <a:p>
            <a:r>
              <a:rPr lang="en-US" dirty="0" smtClean="0">
                <a:latin typeface="Arial" panose="020B0604020202020204" pitchFamily="34" charset="0"/>
                <a:cs typeface="Arial" panose="020B0604020202020204" pitchFamily="34" charset="0"/>
              </a:rPr>
              <a:t>It makes sense, but the only real absolute is legality.</a:t>
            </a:r>
          </a:p>
          <a:p>
            <a:r>
              <a:rPr lang="en-US" dirty="0" smtClean="0">
                <a:latin typeface="Arial" panose="020B0604020202020204" pitchFamily="34" charset="0"/>
                <a:cs typeface="Arial" panose="020B0604020202020204" pitchFamily="34" charset="0"/>
              </a:rPr>
              <a:t>You must both be authentically on the same page, or else it’s all a categorically a bad idea.</a:t>
            </a:r>
          </a:p>
          <a:p>
            <a:r>
              <a:rPr lang="en-US" dirty="0" smtClean="0">
                <a:latin typeface="Arial" panose="020B0604020202020204" pitchFamily="34" charset="0"/>
                <a:cs typeface="Arial" panose="020B0604020202020204" pitchFamily="34" charset="0"/>
              </a:rPr>
              <a:t>Ulterior motives are NOT authentic ones</a:t>
            </a:r>
          </a:p>
          <a:p>
            <a:r>
              <a:rPr lang="en-US" dirty="0" smtClean="0">
                <a:latin typeface="Arial" panose="020B0604020202020204" pitchFamily="34" charset="0"/>
                <a:cs typeface="Arial" panose="020B0604020202020204" pitchFamily="34" charset="0"/>
              </a:rPr>
              <a:t>Again…can she feel comfortable introducing you to a dad who is 20 years your junior?  Can you?</a:t>
            </a:r>
          </a:p>
        </p:txBody>
      </p:sp>
    </p:spTree>
    <p:extLst>
      <p:ext uri="{BB962C8B-B14F-4D97-AF65-F5344CB8AC3E}">
        <p14:creationId xmlns:p14="http://schemas.microsoft.com/office/powerpoint/2010/main" val="2877077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Autofit/>
          </a:bodyPr>
          <a:lstStyle/>
          <a:p>
            <a:r>
              <a:rPr lang="en-US" sz="4000" dirty="0" smtClean="0">
                <a:solidFill>
                  <a:srgbClr val="142864"/>
                </a:solidFill>
                <a:latin typeface="Montserrat Semi Bold" pitchFamily="50" charset="0"/>
              </a:rPr>
              <a:t>NOW IT’S TIME TO TALK ABOUT WOMEN CLOSER TO YOUR OWN AGE</a:t>
            </a:r>
            <a:endParaRPr lang="en-US" sz="4000" dirty="0">
              <a:solidFill>
                <a:srgbClr val="142864"/>
              </a:solidFill>
              <a:latin typeface="Montserrat Semi Bold" pitchFamily="50" charset="0"/>
            </a:endParaRPr>
          </a:p>
        </p:txBody>
      </p:sp>
      <p:sp>
        <p:nvSpPr>
          <p:cNvPr id="3" name="Content Placeholder 2"/>
          <p:cNvSpPr>
            <a:spLocks noGrp="1"/>
          </p:cNvSpPr>
          <p:nvPr>
            <p:ph idx="1"/>
          </p:nvPr>
        </p:nvSpPr>
        <p:spPr>
          <a:xfrm>
            <a:off x="475456" y="4953000"/>
            <a:ext cx="8229600" cy="2087563"/>
          </a:xfrm>
        </p:spPr>
        <p:txBody>
          <a:bodyPr>
            <a:normAutofit/>
          </a:bodyPr>
          <a:lstStyle/>
          <a:p>
            <a:pPr marL="0" indent="0" algn="ctr">
              <a:buNone/>
            </a:pPr>
            <a:r>
              <a:rPr lang="en-US" sz="5400" dirty="0" smtClean="0">
                <a:latin typeface="Montserrat Semi Bold" pitchFamily="50" charset="0"/>
              </a:rPr>
              <a:t>HOW ARE WE DOING SO FAR?</a:t>
            </a:r>
            <a:endParaRPr lang="en-US" sz="5400" dirty="0">
              <a:latin typeface="Montserrat Semi Bold" pitchFamily="50" charset="0"/>
            </a:endParaRPr>
          </a:p>
        </p:txBody>
      </p:sp>
      <p:pic>
        <p:nvPicPr>
          <p:cNvPr id="11266" name="Picture 2" descr="C:\1 X &amp; Y Communications\Masterclass For Men\For Mature Audiences Only\Images\Depositphotos_442851398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599" y="2158790"/>
            <a:ext cx="4913313" cy="2584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98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142864"/>
                </a:solidFill>
                <a:latin typeface="Montserrat Semi Bold" pitchFamily="50" charset="0"/>
              </a:rPr>
              <a:t>THE CASE FOR DATING CLOSER TO YOUR OWN AGE</a:t>
            </a:r>
          </a:p>
        </p:txBody>
      </p:sp>
      <p:sp>
        <p:nvSpPr>
          <p:cNvPr id="3" name="Content Placeholder 2"/>
          <p:cNvSpPr>
            <a:spLocks noGrp="1"/>
          </p:cNvSpPr>
          <p:nvPr>
            <p:ph idx="1"/>
          </p:nvPr>
        </p:nvSpPr>
        <p:spPr>
          <a:xfrm>
            <a:off x="457200" y="1676400"/>
            <a:ext cx="8229600" cy="4525963"/>
          </a:xfrm>
        </p:spPr>
        <p:txBody>
          <a:bodyPr>
            <a:noAutofit/>
          </a:bodyPr>
          <a:lstStyle/>
          <a:p>
            <a:r>
              <a:rPr lang="en-US" sz="2000" dirty="0" smtClean="0">
                <a:latin typeface="Arial" panose="020B0604020202020204" pitchFamily="34" charset="0"/>
                <a:cs typeface="Arial" panose="020B0604020202020204" pitchFamily="34" charset="0"/>
              </a:rPr>
              <a:t>Women are looking fantastic into their more mature years nowadays rather than “losing their looks” by 28 or 30.</a:t>
            </a:r>
          </a:p>
          <a:p>
            <a:r>
              <a:rPr lang="en-US" sz="2000" dirty="0" smtClean="0">
                <a:latin typeface="Arial" panose="020B0604020202020204" pitchFamily="34" charset="0"/>
                <a:cs typeface="Arial" panose="020B0604020202020204" pitchFamily="34" charset="0"/>
              </a:rPr>
              <a:t>Clear sexual advantages (why we love MILFs and “cougars”)</a:t>
            </a:r>
          </a:p>
          <a:p>
            <a:r>
              <a:rPr lang="en-US" sz="2000" dirty="0">
                <a:latin typeface="Arial" panose="020B0604020202020204" pitchFamily="34" charset="0"/>
                <a:cs typeface="Arial" panose="020B0604020202020204" pitchFamily="34" charset="0"/>
              </a:rPr>
              <a:t>The “weird” advantage of having gotten past idealism</a:t>
            </a:r>
          </a:p>
          <a:p>
            <a:r>
              <a:rPr lang="en-US" sz="2000" dirty="0" smtClean="0">
                <a:latin typeface="Arial" panose="020B0604020202020204" pitchFamily="34" charset="0"/>
                <a:cs typeface="Arial" panose="020B0604020202020204" pitchFamily="34" charset="0"/>
              </a:rPr>
              <a:t>Similar life experiences…both good AND bad (which isn’t bad)</a:t>
            </a:r>
          </a:p>
          <a:p>
            <a:r>
              <a:rPr lang="en-US" sz="2000" dirty="0" smtClean="0">
                <a:latin typeface="Arial" panose="020B0604020202020204" pitchFamily="34" charset="0"/>
                <a:cs typeface="Arial" panose="020B0604020202020204" pitchFamily="34" charset="0"/>
              </a:rPr>
              <a:t>Sharing pop-cultural history is NOT to be underestimated. My wife is a mere 5 years younger and it’s amazing what she has never heard of.</a:t>
            </a:r>
          </a:p>
          <a:p>
            <a:r>
              <a:rPr lang="en-US" sz="2000" dirty="0" smtClean="0">
                <a:latin typeface="Arial" panose="020B0604020202020204" pitchFamily="34" charset="0"/>
                <a:cs typeface="Arial" panose="020B0604020202020204" pitchFamily="34" charset="0"/>
              </a:rPr>
              <a:t>Better wisdom and better decisions (just like you)</a:t>
            </a:r>
          </a:p>
          <a:p>
            <a:r>
              <a:rPr lang="en-US" sz="2000" dirty="0" smtClean="0">
                <a:latin typeface="Arial" panose="020B0604020202020204" pitchFamily="34" charset="0"/>
                <a:cs typeface="Arial" panose="020B0604020202020204" pitchFamily="34" charset="0"/>
              </a:rPr>
              <a:t>More life skills to bring to the table </a:t>
            </a:r>
            <a:r>
              <a:rPr lang="en-US" sz="2000" dirty="0">
                <a:latin typeface="Arial" panose="020B0604020202020204" pitchFamily="34" charset="0"/>
                <a:cs typeface="Arial" panose="020B0604020202020204" pitchFamily="34" charset="0"/>
              </a:rPr>
              <a:t>(e.g. interior decorating, doing the taxes, saving </a:t>
            </a:r>
            <a:r>
              <a:rPr lang="en-US" sz="2000" dirty="0" smtClean="0">
                <a:latin typeface="Arial" panose="020B0604020202020204" pitchFamily="34" charset="0"/>
                <a:cs typeface="Arial" panose="020B0604020202020204" pitchFamily="34" charset="0"/>
              </a:rPr>
              <a:t>money, etc.). Indeed they’ll be better at whatever they’ve been practicing over the years, albeit that may include “dark side” traits as well like manipulation, etc.</a:t>
            </a:r>
          </a:p>
          <a:p>
            <a:r>
              <a:rPr lang="en-US" sz="2000" dirty="0" smtClean="0">
                <a:latin typeface="Arial" panose="020B0604020202020204" pitchFamily="34" charset="0"/>
                <a:cs typeface="Arial" panose="020B0604020202020204" pitchFamily="34" charset="0"/>
              </a:rPr>
              <a:t>Less likely to have an entitled “sugar baby” mentality</a:t>
            </a:r>
          </a:p>
        </p:txBody>
      </p:sp>
    </p:spTree>
    <p:extLst>
      <p:ext uri="{BB962C8B-B14F-4D97-AF65-F5344CB8AC3E}">
        <p14:creationId xmlns:p14="http://schemas.microsoft.com/office/powerpoint/2010/main" val="1697045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1143000"/>
          </a:xfrm>
        </p:spPr>
        <p:txBody>
          <a:bodyPr>
            <a:normAutofit fontScale="90000"/>
          </a:bodyPr>
          <a:lstStyle/>
          <a:p>
            <a:r>
              <a:rPr lang="en-US" dirty="0" smtClean="0">
                <a:solidFill>
                  <a:srgbClr val="142864"/>
                </a:solidFill>
                <a:latin typeface="Montserrat Semi Bold" pitchFamily="50" charset="0"/>
              </a:rPr>
              <a:t>THE BEST-KEPT SECRET OF ALL</a:t>
            </a:r>
            <a:br>
              <a:rPr lang="en-US" dirty="0" smtClean="0">
                <a:solidFill>
                  <a:srgbClr val="142864"/>
                </a:solidFill>
                <a:latin typeface="Montserrat Semi Bold" pitchFamily="50" charset="0"/>
              </a:rPr>
            </a:br>
            <a:r>
              <a:rPr lang="en-US" sz="4000" dirty="0" smtClean="0">
                <a:latin typeface="Montserrat Semi Bold" pitchFamily="50" charset="0"/>
              </a:rPr>
              <a:t>35 </a:t>
            </a:r>
            <a:r>
              <a:rPr lang="en-US" sz="4000" dirty="0" err="1" smtClean="0">
                <a:latin typeface="Montserrat Semi Bold" pitchFamily="50" charset="0"/>
              </a:rPr>
              <a:t>y.o</a:t>
            </a:r>
            <a:r>
              <a:rPr lang="en-US" sz="4000" dirty="0" smtClean="0">
                <a:latin typeface="Montserrat Semi Bold" pitchFamily="50" charset="0"/>
              </a:rPr>
              <a:t>. women who LOOK 23</a:t>
            </a:r>
            <a:endParaRPr lang="en-US" sz="4000" dirty="0">
              <a:latin typeface="Montserrat Semi Bold" pitchFamily="50" charset="0"/>
            </a:endParaRPr>
          </a:p>
        </p:txBody>
      </p:sp>
      <p:sp>
        <p:nvSpPr>
          <p:cNvPr id="3" name="Content Placeholder 2"/>
          <p:cNvSpPr>
            <a:spLocks noGrp="1"/>
          </p:cNvSpPr>
          <p:nvPr>
            <p:ph idx="1"/>
          </p:nvPr>
        </p:nvSpPr>
        <p:spPr>
          <a:xfrm>
            <a:off x="457200" y="1828800"/>
            <a:ext cx="8229600" cy="4724400"/>
          </a:xfrm>
        </p:spPr>
        <p:txBody>
          <a:bodyPr>
            <a:normAutofit fontScale="47500" lnSpcReduction="20000"/>
          </a:bodyPr>
          <a:lstStyle/>
          <a:p>
            <a:r>
              <a:rPr lang="en-US" sz="3800" dirty="0" smtClean="0">
                <a:latin typeface="Arial" panose="020B0604020202020204" pitchFamily="34" charset="0"/>
                <a:cs typeface="Arial" panose="020B0604020202020204" pitchFamily="34" charset="0"/>
              </a:rPr>
              <a:t>I personally LOVED this phenomenon. It was my secret weapon.</a:t>
            </a:r>
          </a:p>
          <a:p>
            <a:r>
              <a:rPr lang="en-US" sz="3800" dirty="0" smtClean="0">
                <a:latin typeface="Arial" panose="020B0604020202020204" pitchFamily="34" charset="0"/>
                <a:cs typeface="Arial" panose="020B0604020202020204" pitchFamily="34" charset="0"/>
              </a:rPr>
              <a:t>All </a:t>
            </a:r>
            <a:r>
              <a:rPr lang="en-US" sz="3800" dirty="0">
                <a:latin typeface="Arial" panose="020B0604020202020204" pitchFamily="34" charset="0"/>
                <a:cs typeface="Arial" panose="020B0604020202020204" pitchFamily="34" charset="0"/>
              </a:rPr>
              <a:t>the benefits of younger women, fewer of the </a:t>
            </a:r>
            <a:r>
              <a:rPr lang="en-US" sz="3800" dirty="0" smtClean="0">
                <a:latin typeface="Arial" panose="020B0604020202020204" pitchFamily="34" charset="0"/>
                <a:cs typeface="Arial" panose="020B0604020202020204" pitchFamily="34" charset="0"/>
              </a:rPr>
              <a:t>pitfalls.</a:t>
            </a:r>
            <a:endParaRPr lang="en-US" sz="3800" dirty="0">
              <a:latin typeface="Arial" panose="020B0604020202020204" pitchFamily="34" charset="0"/>
              <a:cs typeface="Arial" panose="020B0604020202020204" pitchFamily="34" charset="0"/>
            </a:endParaRPr>
          </a:p>
          <a:p>
            <a:r>
              <a:rPr lang="en-US" sz="3800" dirty="0" smtClean="0">
                <a:latin typeface="Arial" panose="020B0604020202020204" pitchFamily="34" charset="0"/>
                <a:cs typeface="Arial" panose="020B0604020202020204" pitchFamily="34" charset="0"/>
              </a:rPr>
              <a:t>Such women </a:t>
            </a:r>
            <a:r>
              <a:rPr lang="en-US" sz="3800" dirty="0">
                <a:latin typeface="Arial" panose="020B0604020202020204" pitchFamily="34" charset="0"/>
                <a:cs typeface="Arial" panose="020B0604020202020204" pitchFamily="34" charset="0"/>
              </a:rPr>
              <a:t>will </a:t>
            </a:r>
            <a:r>
              <a:rPr lang="en-US" sz="3800" dirty="0" smtClean="0">
                <a:latin typeface="Arial" panose="020B0604020202020204" pitchFamily="34" charset="0"/>
                <a:cs typeface="Arial" panose="020B0604020202020204" pitchFamily="34" charset="0"/>
              </a:rPr>
              <a:t>quite likely continue </a:t>
            </a:r>
            <a:r>
              <a:rPr lang="en-US" sz="3800" dirty="0">
                <a:latin typeface="Arial" panose="020B0604020202020204" pitchFamily="34" charset="0"/>
                <a:cs typeface="Arial" panose="020B0604020202020204" pitchFamily="34" charset="0"/>
              </a:rPr>
              <a:t>to age </a:t>
            </a:r>
            <a:r>
              <a:rPr lang="en-US" sz="3800" dirty="0" smtClean="0">
                <a:latin typeface="Arial" panose="020B0604020202020204" pitchFamily="34" charset="0"/>
                <a:cs typeface="Arial" panose="020B0604020202020204" pitchFamily="34" charset="0"/>
              </a:rPr>
              <a:t>well.</a:t>
            </a:r>
            <a:endParaRPr lang="en-US" sz="3800" dirty="0">
              <a:latin typeface="Arial" panose="020B0604020202020204" pitchFamily="34" charset="0"/>
              <a:cs typeface="Arial" panose="020B0604020202020204" pitchFamily="34" charset="0"/>
            </a:endParaRPr>
          </a:p>
          <a:p>
            <a:r>
              <a:rPr lang="en-US" sz="3800" dirty="0">
                <a:latin typeface="Arial" panose="020B0604020202020204" pitchFamily="34" charset="0"/>
                <a:cs typeface="Arial" panose="020B0604020202020204" pitchFamily="34" charset="0"/>
              </a:rPr>
              <a:t>They not only LOOK 23, but tend to have 23 </a:t>
            </a:r>
            <a:r>
              <a:rPr lang="en-US" sz="3800" dirty="0" err="1">
                <a:latin typeface="Arial" panose="020B0604020202020204" pitchFamily="34" charset="0"/>
                <a:cs typeface="Arial" panose="020B0604020202020204" pitchFamily="34" charset="0"/>
              </a:rPr>
              <a:t>y.o</a:t>
            </a:r>
            <a:r>
              <a:rPr lang="en-US" sz="3800" dirty="0">
                <a:latin typeface="Arial" panose="020B0604020202020204" pitchFamily="34" charset="0"/>
                <a:cs typeface="Arial" panose="020B0604020202020204" pitchFamily="34" charset="0"/>
              </a:rPr>
              <a:t>. energy in combination with 35 </a:t>
            </a:r>
            <a:r>
              <a:rPr lang="en-US" sz="3800" dirty="0" err="1">
                <a:latin typeface="Arial" panose="020B0604020202020204" pitchFamily="34" charset="0"/>
                <a:cs typeface="Arial" panose="020B0604020202020204" pitchFamily="34" charset="0"/>
              </a:rPr>
              <a:t>y.o</a:t>
            </a:r>
            <a:r>
              <a:rPr lang="en-US" sz="3800" dirty="0">
                <a:latin typeface="Arial" panose="020B0604020202020204" pitchFamily="34" charset="0"/>
                <a:cs typeface="Arial" panose="020B0604020202020204" pitchFamily="34" charset="0"/>
              </a:rPr>
              <a:t>. </a:t>
            </a:r>
            <a:r>
              <a:rPr lang="en-US" sz="3800" dirty="0" smtClean="0">
                <a:latin typeface="Arial" panose="020B0604020202020204" pitchFamily="34" charset="0"/>
                <a:cs typeface="Arial" panose="020B0604020202020204" pitchFamily="34" charset="0"/>
              </a:rPr>
              <a:t>maturity.  (i.e. they not only look 23, they SEEM 23…in the best way possible)</a:t>
            </a:r>
            <a:endParaRPr lang="en-US" sz="3800" dirty="0">
              <a:latin typeface="Arial" panose="020B0604020202020204" pitchFamily="34" charset="0"/>
              <a:cs typeface="Arial" panose="020B0604020202020204" pitchFamily="34" charset="0"/>
            </a:endParaRPr>
          </a:p>
          <a:p>
            <a:r>
              <a:rPr lang="en-US" sz="3800" dirty="0" smtClean="0">
                <a:latin typeface="Arial" panose="020B0604020202020204" pitchFamily="34" charset="0"/>
                <a:cs typeface="Arial" panose="020B0604020202020204" pitchFamily="34" charset="0"/>
              </a:rPr>
              <a:t>They’re </a:t>
            </a:r>
            <a:r>
              <a:rPr lang="en-US" sz="3800" dirty="0">
                <a:latin typeface="Arial" panose="020B0604020202020204" pitchFamily="34" charset="0"/>
                <a:cs typeface="Arial" panose="020B0604020202020204" pitchFamily="34" charset="0"/>
              </a:rPr>
              <a:t>the ones you overlook at the grocery store because you thought they were “too young</a:t>
            </a:r>
            <a:r>
              <a:rPr lang="en-US" sz="3800" dirty="0" smtClean="0">
                <a:latin typeface="Arial" panose="020B0604020202020204" pitchFamily="34" charset="0"/>
                <a:cs typeface="Arial" panose="020B0604020202020204" pitchFamily="34" charset="0"/>
              </a:rPr>
              <a:t>”. </a:t>
            </a:r>
            <a:endParaRPr lang="en-US" sz="3800" dirty="0">
              <a:latin typeface="Arial" panose="020B0604020202020204" pitchFamily="34" charset="0"/>
              <a:cs typeface="Arial" panose="020B0604020202020204" pitchFamily="34" charset="0"/>
            </a:endParaRPr>
          </a:p>
          <a:p>
            <a:r>
              <a:rPr lang="en-US" sz="3800" dirty="0" smtClean="0">
                <a:latin typeface="Arial" panose="020B0604020202020204" pitchFamily="34" charset="0"/>
                <a:cs typeface="Arial" panose="020B0604020202020204" pitchFamily="34" charset="0"/>
              </a:rPr>
              <a:t>They’re </a:t>
            </a:r>
            <a:r>
              <a:rPr lang="en-US" sz="3800" dirty="0">
                <a:latin typeface="Arial" panose="020B0604020202020204" pitchFamily="34" charset="0"/>
                <a:cs typeface="Arial" panose="020B0604020202020204" pitchFamily="34" charset="0"/>
              </a:rPr>
              <a:t>often dateless, because only frat boys are asking them out, not grown-ass men</a:t>
            </a:r>
            <a:r>
              <a:rPr lang="en-US" sz="3800" dirty="0" smtClean="0">
                <a:latin typeface="Arial" panose="020B0604020202020204" pitchFamily="34" charset="0"/>
                <a:cs typeface="Arial" panose="020B0604020202020204" pitchFamily="34" charset="0"/>
              </a:rPr>
              <a:t>.</a:t>
            </a:r>
          </a:p>
          <a:p>
            <a:r>
              <a:rPr lang="en-US" sz="3800" dirty="0" smtClean="0">
                <a:latin typeface="Arial" panose="020B0604020202020204" pitchFamily="34" charset="0"/>
                <a:cs typeface="Arial" panose="020B0604020202020204" pitchFamily="34" charset="0"/>
              </a:rPr>
              <a:t>Not limited by race, height or body shape…although “cuter” women tend to appear younger</a:t>
            </a:r>
          </a:p>
          <a:p>
            <a:r>
              <a:rPr lang="en-US" sz="3800" dirty="0">
                <a:latin typeface="Arial" panose="020B0604020202020204" pitchFamily="34" charset="0"/>
                <a:cs typeface="Arial" panose="020B0604020202020204" pitchFamily="34" charset="0"/>
              </a:rPr>
              <a:t>Women like this are NOT a fluke. There are more than you think, especially nowadays</a:t>
            </a:r>
            <a:r>
              <a:rPr lang="en-US" sz="3800" dirty="0" smtClean="0">
                <a:latin typeface="Arial" panose="020B0604020202020204" pitchFamily="34" charset="0"/>
                <a:cs typeface="Arial" panose="020B0604020202020204" pitchFamily="34" charset="0"/>
              </a:rPr>
              <a:t>.</a:t>
            </a:r>
          </a:p>
          <a:p>
            <a:r>
              <a:rPr lang="en-US" sz="3800" dirty="0" smtClean="0">
                <a:latin typeface="Arial" panose="020B0604020202020204" pitchFamily="34" charset="0"/>
                <a:cs typeface="Arial" panose="020B0604020202020204" pitchFamily="34" charset="0"/>
              </a:rPr>
              <a:t>Emily</a:t>
            </a:r>
            <a:r>
              <a:rPr lang="en-US" sz="3800" dirty="0">
                <a:latin typeface="Arial" panose="020B0604020202020204" pitchFamily="34" charset="0"/>
                <a:cs typeface="Arial" panose="020B0604020202020204" pitchFamily="34" charset="0"/>
              </a:rPr>
              <a:t>, my dental </a:t>
            </a:r>
            <a:r>
              <a:rPr lang="en-US" sz="3800" dirty="0" smtClean="0">
                <a:latin typeface="Arial" panose="020B0604020202020204" pitchFamily="34" charset="0"/>
                <a:cs typeface="Arial" panose="020B0604020202020204" pitchFamily="34" charset="0"/>
              </a:rPr>
              <a:t>hygienist </a:t>
            </a:r>
            <a:r>
              <a:rPr lang="en-US" sz="3800" dirty="0">
                <a:latin typeface="Arial" panose="020B0604020202020204" pitchFamily="34" charset="0"/>
                <a:cs typeface="Arial" panose="020B0604020202020204" pitchFamily="34" charset="0"/>
              </a:rPr>
              <a:t>and at least two other women I dated </a:t>
            </a:r>
            <a:r>
              <a:rPr lang="en-US" sz="3800" dirty="0" smtClean="0">
                <a:latin typeface="Arial" panose="020B0604020202020204" pitchFamily="34" charset="0"/>
                <a:cs typeface="Arial" panose="020B0604020202020204" pitchFamily="34" charset="0"/>
              </a:rPr>
              <a:t>seriously all fit this description.</a:t>
            </a:r>
            <a:endParaRPr lang="en-US" sz="3800" dirty="0">
              <a:latin typeface="Arial" panose="020B0604020202020204" pitchFamily="34" charset="0"/>
              <a:cs typeface="Arial" panose="020B0604020202020204" pitchFamily="34" charset="0"/>
            </a:endParaRPr>
          </a:p>
          <a:p>
            <a:r>
              <a:rPr lang="en-US" sz="3800" dirty="0">
                <a:latin typeface="Arial" panose="020B0604020202020204" pitchFamily="34" charset="0"/>
                <a:cs typeface="Arial" panose="020B0604020202020204" pitchFamily="34" charset="0"/>
              </a:rPr>
              <a:t>Know the signs of an older woman who looks significantly younger</a:t>
            </a:r>
            <a:r>
              <a:rPr lang="en-US" sz="3800" dirty="0" smtClean="0">
                <a:latin typeface="Arial" panose="020B0604020202020204" pitchFamily="34" charset="0"/>
                <a:cs typeface="Arial" panose="020B0604020202020204" pitchFamily="34" charset="0"/>
              </a:rPr>
              <a:t>.</a:t>
            </a:r>
            <a:endParaRPr lang="en-US" sz="3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645692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42864"/>
                </a:solidFill>
                <a:latin typeface="Montserrat Semi Bold" pitchFamily="50" charset="0"/>
              </a:rPr>
              <a:t>“WAIT, CAN’T YOUNG WOMEN AGE WELL, TOO?”</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828800"/>
            <a:ext cx="8229600" cy="4525963"/>
          </a:xfrm>
        </p:spPr>
        <p:txBody>
          <a:bodyPr/>
          <a:lstStyle/>
          <a:p>
            <a:pPr marL="0" indent="0" algn="ctr">
              <a:buNone/>
            </a:pPr>
            <a:r>
              <a:rPr lang="en-US" b="1" dirty="0" smtClean="0">
                <a:latin typeface="Arial" panose="020B0604020202020204" pitchFamily="34" charset="0"/>
                <a:cs typeface="Arial" panose="020B0604020202020204" pitchFamily="34" charset="0"/>
              </a:rPr>
              <a:t>YES, of course they can. </a:t>
            </a:r>
            <a:r>
              <a:rPr lang="en-US" dirty="0" smtClean="0">
                <a:latin typeface="Arial" panose="020B0604020202020204" pitchFamily="34" charset="0"/>
                <a:cs typeface="Arial" panose="020B0604020202020204" pitchFamily="34" charset="0"/>
              </a:rPr>
              <a:t>For example, I dated a </a:t>
            </a:r>
            <a:r>
              <a:rPr lang="en-US" dirty="0">
                <a:latin typeface="Arial" panose="020B0604020202020204" pitchFamily="34" charset="0"/>
                <a:cs typeface="Arial" panose="020B0604020202020204" pitchFamily="34" charset="0"/>
              </a:rPr>
              <a:t>24 </a:t>
            </a:r>
            <a:r>
              <a:rPr lang="en-US" dirty="0" err="1">
                <a:latin typeface="Arial" panose="020B0604020202020204" pitchFamily="34" charset="0"/>
                <a:cs typeface="Arial" panose="020B0604020202020204" pitchFamily="34" charset="0"/>
              </a:rPr>
              <a:t>y.o</a:t>
            </a:r>
            <a:r>
              <a:rPr lang="en-US" dirty="0">
                <a:latin typeface="Arial" panose="020B0604020202020204" pitchFamily="34" charset="0"/>
                <a:cs typeface="Arial" panose="020B0604020202020204" pitchFamily="34" charset="0"/>
              </a:rPr>
              <a:t>. who I thought looked the same age as the </a:t>
            </a:r>
            <a:r>
              <a:rPr lang="en-US" dirty="0" smtClean="0">
                <a:latin typeface="Arial" panose="020B0604020202020204" pitchFamily="34" charset="0"/>
                <a:cs typeface="Arial" panose="020B0604020202020204" pitchFamily="34" charset="0"/>
              </a:rPr>
              <a:t>young looking 35 </a:t>
            </a:r>
            <a:r>
              <a:rPr lang="en-US" dirty="0" err="1">
                <a:latin typeface="Arial" panose="020B0604020202020204" pitchFamily="34" charset="0"/>
                <a:cs typeface="Arial" panose="020B0604020202020204" pitchFamily="34" charset="0"/>
              </a:rPr>
              <a:t>y.o</a:t>
            </a:r>
            <a:r>
              <a:rPr lang="en-US" dirty="0">
                <a:latin typeface="Arial" panose="020B0604020202020204" pitchFamily="34" charset="0"/>
                <a:cs typeface="Arial" panose="020B0604020202020204" pitchFamily="34" charset="0"/>
              </a:rPr>
              <a:t>. women I was </a:t>
            </a:r>
            <a:r>
              <a:rPr lang="en-US" dirty="0" smtClean="0">
                <a:latin typeface="Arial" panose="020B0604020202020204" pitchFamily="34" charset="0"/>
                <a:cs typeface="Arial" panose="020B0604020202020204" pitchFamily="34" charset="0"/>
              </a:rPr>
              <a:t>dating. But </a:t>
            </a:r>
            <a:r>
              <a:rPr lang="en-US" dirty="0">
                <a:latin typeface="Arial" panose="020B0604020202020204" pitchFamily="34" charset="0"/>
                <a:cs typeface="Arial" panose="020B0604020202020204" pitchFamily="34" charset="0"/>
              </a:rPr>
              <a:t>16 years later she still looks the same, which is to say fantastic.  So it’s a “box of chocolates” with young women, but </a:t>
            </a:r>
            <a:r>
              <a:rPr lang="en-US" dirty="0" smtClean="0">
                <a:latin typeface="Arial" panose="020B0604020202020204" pitchFamily="34" charset="0"/>
                <a:cs typeface="Arial" panose="020B0604020202020204" pitchFamily="34" charset="0"/>
              </a:rPr>
              <a:t>I will say by </a:t>
            </a:r>
            <a:r>
              <a:rPr lang="en-US" dirty="0">
                <a:latin typeface="Arial" panose="020B0604020202020204" pitchFamily="34" charset="0"/>
                <a:cs typeface="Arial" panose="020B0604020202020204" pitchFamily="34" charset="0"/>
              </a:rPr>
              <a:t>35 you have a pretty good </a:t>
            </a:r>
            <a:r>
              <a:rPr lang="en-US" dirty="0" smtClean="0">
                <a:latin typeface="Arial" panose="020B0604020202020204" pitchFamily="34" charset="0"/>
                <a:cs typeface="Arial" panose="020B0604020202020204" pitchFamily="34" charset="0"/>
              </a:rPr>
              <a:t>idea of how time will treat them.</a:t>
            </a:r>
            <a:endParaRPr lang="en-US" dirty="0">
              <a:latin typeface="Arial" panose="020B0604020202020204" pitchFamily="34" charset="0"/>
              <a:cs typeface="Arial" panose="020B0604020202020204" pitchFamily="34" charset="0"/>
            </a:endParaRPr>
          </a:p>
          <a:p>
            <a:pPr algn="ct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3218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42864"/>
                </a:solidFill>
                <a:latin typeface="Montserrat Semi Bold" pitchFamily="50" charset="0"/>
              </a:rPr>
              <a:t>WHAT ABOUT THE IDEA OF “SEXUAL CAPITAL RETURNS”?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953000" y="1828800"/>
            <a:ext cx="3657600" cy="4648200"/>
          </a:xfrm>
        </p:spPr>
        <p:txBody>
          <a:bodyPr>
            <a:normAutofit fontScale="77500" lnSpcReduction="20000"/>
          </a:bodyPr>
          <a:lstStyle/>
          <a:p>
            <a:r>
              <a:rPr lang="en-US" dirty="0" smtClean="0">
                <a:latin typeface="Arial" panose="020B0604020202020204" pitchFamily="34" charset="0"/>
                <a:cs typeface="Arial" panose="020B0604020202020204" pitchFamily="34" charset="0"/>
              </a:rPr>
              <a:t>The basic idea is </a:t>
            </a:r>
            <a:r>
              <a:rPr lang="en-US" dirty="0">
                <a:latin typeface="Arial" panose="020B0604020202020204" pitchFamily="34" charset="0"/>
                <a:cs typeface="Arial" panose="020B0604020202020204" pitchFamily="34" charset="0"/>
              </a:rPr>
              <a:t>fleeting female beauty vs. increasing male net </a:t>
            </a:r>
            <a:r>
              <a:rPr lang="en-US" dirty="0" smtClean="0">
                <a:latin typeface="Arial" panose="020B0604020202020204" pitchFamily="34" charset="0"/>
                <a:cs typeface="Arial" panose="020B0604020202020204" pitchFamily="34" charset="0"/>
              </a:rPr>
              <a:t>worth</a:t>
            </a:r>
          </a:p>
          <a:p>
            <a:r>
              <a:rPr lang="en-US" dirty="0" smtClean="0">
                <a:latin typeface="Arial" panose="020B0604020202020204" pitchFamily="34" charset="0"/>
                <a:cs typeface="Arial" panose="020B0604020202020204" pitchFamily="34" charset="0"/>
              </a:rPr>
              <a:t>This was popular among the PUAs and nowadays among “</a:t>
            </a:r>
            <a:r>
              <a:rPr lang="en-US" dirty="0" err="1" smtClean="0">
                <a:latin typeface="Arial" panose="020B0604020202020204" pitchFamily="34" charset="0"/>
                <a:cs typeface="Arial" panose="020B0604020202020204" pitchFamily="34" charset="0"/>
              </a:rPr>
              <a:t>redpilled</a:t>
            </a:r>
            <a:r>
              <a:rPr lang="en-US" dirty="0" smtClean="0">
                <a:latin typeface="Arial" panose="020B0604020202020204" pitchFamily="34" charset="0"/>
                <a:cs typeface="Arial" panose="020B0604020202020204" pitchFamily="34" charset="0"/>
              </a:rPr>
              <a:t>” guys</a:t>
            </a:r>
          </a:p>
          <a:p>
            <a:r>
              <a:rPr lang="en-US" dirty="0" smtClean="0">
                <a:latin typeface="Arial" panose="020B0604020202020204" pitchFamily="34" charset="0"/>
                <a:cs typeface="Arial" panose="020B0604020202020204" pitchFamily="34" charset="0"/>
              </a:rPr>
              <a:t>It’s a cheap view of humanity in general. (Is this really what relationship with women is all about?)</a:t>
            </a:r>
          </a:p>
        </p:txBody>
      </p:sp>
      <p:pic>
        <p:nvPicPr>
          <p:cNvPr id="12290" name="Picture 2" descr="C:\1 X &amp; Y Communications\Masterclass For Men\For Mature Audiences Only\Images\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909" y="1752600"/>
            <a:ext cx="3682344" cy="440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535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142864"/>
                </a:solidFill>
                <a:latin typeface="Montserrat Semi Bold" pitchFamily="50" charset="0"/>
              </a:rPr>
              <a:t>HOW “GOD’S DIRTY LITTLE TRICK” ACTUALLY APPLIES TO THIS TOPIC</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457200" y="1600200"/>
            <a:ext cx="4572000" cy="4876800"/>
          </a:xfrm>
        </p:spPr>
        <p:txBody>
          <a:bodyPr>
            <a:normAutofit fontScale="85000" lnSpcReduction="20000"/>
          </a:bodyPr>
          <a:lstStyle/>
          <a:p>
            <a:r>
              <a:rPr lang="en-US" dirty="0">
                <a:latin typeface="Arial" panose="020B0604020202020204" pitchFamily="34" charset="0"/>
                <a:cs typeface="Arial" panose="020B0604020202020204" pitchFamily="34" charset="0"/>
              </a:rPr>
              <a:t>Women our own age tend to be attractive to us, no matter how old we get</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I </a:t>
            </a:r>
            <a:r>
              <a:rPr lang="en-US" dirty="0">
                <a:latin typeface="Arial" panose="020B0604020202020204" pitchFamily="34" charset="0"/>
                <a:cs typeface="Arial" panose="020B0604020202020204" pitchFamily="34" charset="0"/>
              </a:rPr>
              <a:t>personally would never have been attracted to even  25 year old when I was 18</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Sex </a:t>
            </a:r>
            <a:r>
              <a:rPr lang="en-US" dirty="0">
                <a:latin typeface="Arial" panose="020B0604020202020204" pitchFamily="34" charset="0"/>
                <a:cs typeface="Arial" panose="020B0604020202020204" pitchFamily="34" charset="0"/>
              </a:rPr>
              <a:t>with the lights </a:t>
            </a:r>
            <a:r>
              <a:rPr lang="en-US" dirty="0" smtClean="0">
                <a:latin typeface="Arial" panose="020B0604020202020204" pitchFamily="34" charset="0"/>
                <a:cs typeface="Arial" panose="020B0604020202020204" pitchFamily="34" charset="0"/>
              </a:rPr>
              <a:t>out? Older </a:t>
            </a:r>
            <a:r>
              <a:rPr lang="en-US" dirty="0">
                <a:latin typeface="Arial" panose="020B0604020202020204" pitchFamily="34" charset="0"/>
                <a:cs typeface="Arial" panose="020B0604020202020204" pitchFamily="34" charset="0"/>
              </a:rPr>
              <a:t>women will be FAR more forgiving of your older physical body than you think, and some younger women may be too.</a:t>
            </a:r>
          </a:p>
          <a:p>
            <a:endParaRPr lang="en-US" dirty="0"/>
          </a:p>
        </p:txBody>
      </p:sp>
      <p:pic>
        <p:nvPicPr>
          <p:cNvPr id="13314" name="Picture 2" descr="C:\1 X &amp; Y Communications\Masterclass For Men\For Mature Audiences Only\Images\model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614667"/>
            <a:ext cx="3105245" cy="486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075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600" dirty="0" smtClean="0">
                <a:solidFill>
                  <a:srgbClr val="142864"/>
                </a:solidFill>
                <a:latin typeface="Montserrat Semi Bold" pitchFamily="50" charset="0"/>
              </a:rPr>
              <a:t>REAL-WORLD CHALLENGES TO DATING WOMEN YOUR OWN AGE</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457200" y="1219200"/>
            <a:ext cx="8229600" cy="4953000"/>
          </a:xfrm>
        </p:spPr>
        <p:txBody>
          <a:bodyPr>
            <a:noAutofit/>
          </a:bodyPr>
          <a:lstStyle/>
          <a:p>
            <a:r>
              <a:rPr lang="en-US" sz="1600" dirty="0" smtClean="0">
                <a:latin typeface="Arial" panose="020B0604020202020204" pitchFamily="34" charset="0"/>
                <a:cs typeface="Arial" panose="020B0604020202020204" pitchFamily="34" charset="0"/>
              </a:rPr>
              <a:t>Let’s just call it out: </a:t>
            </a:r>
            <a:r>
              <a:rPr lang="en-US" sz="1600" b="1" dirty="0" smtClean="0">
                <a:latin typeface="Arial" panose="020B0604020202020204" pitchFamily="34" charset="0"/>
                <a:cs typeface="Arial" panose="020B0604020202020204" pitchFamily="34" charset="0"/>
              </a:rPr>
              <a:t>baggage</a:t>
            </a:r>
          </a:p>
          <a:p>
            <a:pPr lvl="1"/>
            <a:r>
              <a:rPr lang="en-US" sz="1600" dirty="0" smtClean="0">
                <a:latin typeface="Arial" panose="020B0604020202020204" pitchFamily="34" charset="0"/>
                <a:cs typeface="Arial" panose="020B0604020202020204" pitchFamily="34" charset="0"/>
              </a:rPr>
              <a:t>Emotional</a:t>
            </a:r>
          </a:p>
          <a:p>
            <a:pPr lvl="1"/>
            <a:r>
              <a:rPr lang="en-US" sz="1600" dirty="0" smtClean="0">
                <a:latin typeface="Arial" panose="020B0604020202020204" pitchFamily="34" charset="0"/>
                <a:cs typeface="Arial" panose="020B0604020202020204" pitchFamily="34" charset="0"/>
              </a:rPr>
              <a:t>Objective/material</a:t>
            </a:r>
          </a:p>
          <a:p>
            <a:pPr lvl="1"/>
            <a:r>
              <a:rPr lang="en-US" sz="1600" dirty="0" smtClean="0">
                <a:latin typeface="Arial" panose="020B0604020202020204" pitchFamily="34" charset="0"/>
                <a:cs typeface="Arial" panose="020B0604020202020204" pitchFamily="34" charset="0"/>
              </a:rPr>
              <a:t>Kids</a:t>
            </a:r>
          </a:p>
          <a:p>
            <a:pPr lvl="1"/>
            <a:r>
              <a:rPr lang="en-US" sz="1600" dirty="0" smtClean="0">
                <a:latin typeface="Arial" panose="020B0604020202020204" pitchFamily="34" charset="0"/>
                <a:cs typeface="Arial" panose="020B0604020202020204" pitchFamily="34" charset="0"/>
              </a:rPr>
              <a:t>Crazy exes</a:t>
            </a:r>
          </a:p>
          <a:p>
            <a:r>
              <a:rPr lang="en-US" sz="1600" dirty="0" smtClean="0">
                <a:latin typeface="Arial" panose="020B0604020202020204" pitchFamily="34" charset="0"/>
                <a:cs typeface="Arial" panose="020B0604020202020204" pitchFamily="34" charset="0"/>
              </a:rPr>
              <a:t>The </a:t>
            </a:r>
            <a:r>
              <a:rPr lang="en-US" sz="1600" dirty="0">
                <a:latin typeface="Arial" panose="020B0604020202020204" pitchFamily="34" charset="0"/>
                <a:cs typeface="Arial" panose="020B0604020202020204" pitchFamily="34" charset="0"/>
              </a:rPr>
              <a:t>older we get, the more profound our </a:t>
            </a:r>
            <a:r>
              <a:rPr lang="en-US" sz="1600" dirty="0" smtClean="0">
                <a:latin typeface="Arial" panose="020B0604020202020204" pitchFamily="34" charset="0"/>
                <a:cs typeface="Arial" panose="020B0604020202020204" pitchFamily="34" charset="0"/>
              </a:rPr>
              <a:t>responsibilities</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work and at home. </a:t>
            </a:r>
          </a:p>
          <a:p>
            <a:r>
              <a:rPr lang="en-US" sz="1600" dirty="0" smtClean="0">
                <a:latin typeface="Arial" panose="020B0604020202020204" pitchFamily="34" charset="0"/>
                <a:cs typeface="Arial" panose="020B0604020202020204" pitchFamily="34" charset="0"/>
              </a:rPr>
              <a:t>Dating </a:t>
            </a:r>
            <a:r>
              <a:rPr lang="en-US" sz="1600" dirty="0">
                <a:latin typeface="Arial" panose="020B0604020202020204" pitchFamily="34" charset="0"/>
                <a:cs typeface="Arial" panose="020B0604020202020204" pitchFamily="34" charset="0"/>
              </a:rPr>
              <a:t>single </a:t>
            </a:r>
            <a:r>
              <a:rPr lang="en-US" sz="1600" dirty="0" smtClean="0">
                <a:latin typeface="Arial" panose="020B0604020202020204" pitchFamily="34" charset="0"/>
                <a:cs typeface="Arial" panose="020B0604020202020204" pitchFamily="34" charset="0"/>
              </a:rPr>
              <a:t>moms…that </a:t>
            </a:r>
            <a:r>
              <a:rPr lang="en-US" sz="1600" dirty="0">
                <a:latin typeface="Arial" panose="020B0604020202020204" pitchFamily="34" charset="0"/>
                <a:cs typeface="Arial" panose="020B0604020202020204" pitchFamily="34" charset="0"/>
              </a:rPr>
              <a:t>will be her biggest </a:t>
            </a:r>
            <a:r>
              <a:rPr lang="en-US" sz="1600" dirty="0" smtClean="0">
                <a:latin typeface="Arial" panose="020B0604020202020204" pitchFamily="34" charset="0"/>
                <a:cs typeface="Arial" panose="020B0604020202020204" pitchFamily="34" charset="0"/>
              </a:rPr>
              <a:t>priority, regardless of the kids’ ages.</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“Set in your ways” mentality.  Changing this is a </a:t>
            </a:r>
            <a:r>
              <a:rPr lang="en-US" sz="1600" dirty="0" smtClean="0">
                <a:latin typeface="Arial" panose="020B0604020202020204" pitchFamily="34" charset="0"/>
                <a:cs typeface="Arial" panose="020B0604020202020204" pitchFamily="34" charset="0"/>
              </a:rPr>
              <a:t>decision on her part as well as yours.</a:t>
            </a:r>
          </a:p>
          <a:p>
            <a:r>
              <a:rPr lang="en-US" sz="1600" dirty="0">
                <a:latin typeface="Arial" panose="020B0604020202020204" pitchFamily="34" charset="0"/>
                <a:cs typeface="Arial" panose="020B0604020202020204" pitchFamily="34" charset="0"/>
              </a:rPr>
              <a:t>WATCH OUT for pressure from career-minded women who wake up at age 36 wanting a </a:t>
            </a:r>
            <a:r>
              <a:rPr lang="en-US" sz="1600" dirty="0" smtClean="0">
                <a:latin typeface="Arial" panose="020B0604020202020204" pitchFamily="34" charset="0"/>
                <a:cs typeface="Arial" panose="020B0604020202020204" pitchFamily="34" charset="0"/>
              </a:rPr>
              <a:t>baby</a:t>
            </a:r>
            <a:endParaRPr lang="en-US" sz="1600" dirty="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When it comes to sex, the </a:t>
            </a:r>
            <a:r>
              <a:rPr lang="en-US" sz="1600" dirty="0">
                <a:latin typeface="Arial" panose="020B0604020202020204" pitchFamily="34" charset="0"/>
                <a:cs typeface="Arial" panose="020B0604020202020204" pitchFamily="34" charset="0"/>
              </a:rPr>
              <a:t>STI </a:t>
            </a:r>
            <a:r>
              <a:rPr lang="en-US" sz="1600" dirty="0" smtClean="0">
                <a:latin typeface="Arial" panose="020B0604020202020204" pitchFamily="34" charset="0"/>
                <a:cs typeface="Arial" panose="020B0604020202020204" pitchFamily="34" charset="0"/>
              </a:rPr>
              <a:t>and </a:t>
            </a:r>
            <a:r>
              <a:rPr lang="en-US" sz="1600" dirty="0">
                <a:latin typeface="Arial" panose="020B0604020202020204" pitchFamily="34" charset="0"/>
                <a:cs typeface="Arial" panose="020B0604020202020204" pitchFamily="34" charset="0"/>
              </a:rPr>
              <a:t>the birth control conversations are ALL </a:t>
            </a:r>
            <a:r>
              <a:rPr lang="en-US" sz="1600" dirty="0" smtClean="0">
                <a:latin typeface="Arial" panose="020B0604020202020204" pitchFamily="34" charset="0"/>
                <a:cs typeface="Arial" panose="020B0604020202020204" pitchFamily="34" charset="0"/>
              </a:rPr>
              <a:t>IMPORTANT.</a:t>
            </a:r>
          </a:p>
          <a:p>
            <a:pPr lvl="1"/>
            <a:r>
              <a:rPr lang="en-US" sz="1600" dirty="0" smtClean="0">
                <a:latin typeface="Arial" panose="020B0604020202020204" pitchFamily="34" charset="0"/>
                <a:cs typeface="Arial" panose="020B0604020202020204" pitchFamily="34" charset="0"/>
              </a:rPr>
              <a:t>Don’t </a:t>
            </a:r>
            <a:r>
              <a:rPr lang="en-US" sz="1600" dirty="0">
                <a:latin typeface="Arial" panose="020B0604020202020204" pitchFamily="34" charset="0"/>
                <a:cs typeface="Arial" panose="020B0604020202020204" pitchFamily="34" charset="0"/>
              </a:rPr>
              <a:t>assume anything. Don’t believe </a:t>
            </a:r>
            <a:r>
              <a:rPr lang="en-US" sz="1600" dirty="0" smtClean="0">
                <a:latin typeface="Arial" panose="020B0604020202020204" pitchFamily="34" charset="0"/>
                <a:cs typeface="Arial" panose="020B0604020202020204" pitchFamily="34" charset="0"/>
              </a:rPr>
              <a:t>what she tells you </a:t>
            </a:r>
            <a:r>
              <a:rPr lang="en-US" sz="1600" i="1" dirty="0" smtClean="0">
                <a:latin typeface="Arial" panose="020B0604020202020204" pitchFamily="34" charset="0"/>
                <a:cs typeface="Arial" panose="020B0604020202020204" pitchFamily="34" charset="0"/>
              </a:rPr>
              <a:t>carte blanche </a:t>
            </a:r>
            <a:r>
              <a:rPr lang="en-US" sz="1600" dirty="0" smtClean="0">
                <a:latin typeface="Arial" panose="020B0604020202020204" pitchFamily="34" charset="0"/>
                <a:cs typeface="Arial" panose="020B0604020202020204" pitchFamily="34" charset="0"/>
              </a:rPr>
              <a:t>about </a:t>
            </a:r>
            <a:r>
              <a:rPr lang="en-US" sz="1600" dirty="0">
                <a:latin typeface="Arial" panose="020B0604020202020204" pitchFamily="34" charset="0"/>
                <a:cs typeface="Arial" panose="020B0604020202020204" pitchFamily="34" charset="0"/>
              </a:rPr>
              <a:t>tubal ligations, etc. </a:t>
            </a:r>
          </a:p>
          <a:p>
            <a:pPr lvl="1"/>
            <a:r>
              <a:rPr lang="en-US" sz="1600" dirty="0" smtClean="0">
                <a:latin typeface="Arial" panose="020B0604020202020204" pitchFamily="34" charset="0"/>
                <a:cs typeface="Arial" panose="020B0604020202020204" pitchFamily="34" charset="0"/>
              </a:rPr>
              <a:t>Women </a:t>
            </a:r>
            <a:r>
              <a:rPr lang="en-US" sz="1600" dirty="0">
                <a:latin typeface="Arial" panose="020B0604020202020204" pitchFamily="34" charset="0"/>
                <a:cs typeface="Arial" panose="020B0604020202020204" pitchFamily="34" charset="0"/>
              </a:rPr>
              <a:t>are going through menopause later (Emily </a:t>
            </a:r>
            <a:r>
              <a:rPr lang="en-US" sz="1600" dirty="0" smtClean="0">
                <a:latin typeface="Arial" panose="020B0604020202020204" pitchFamily="34" charset="0"/>
                <a:cs typeface="Arial" panose="020B0604020202020204" pitchFamily="34" charset="0"/>
              </a:rPr>
              <a:t>is </a:t>
            </a:r>
            <a:r>
              <a:rPr lang="en-US" sz="1600" dirty="0">
                <a:latin typeface="Arial" panose="020B0604020202020204" pitchFamily="34" charset="0"/>
                <a:cs typeface="Arial" panose="020B0604020202020204" pitchFamily="34" charset="0"/>
              </a:rPr>
              <a:t>51 and </a:t>
            </a:r>
            <a:r>
              <a:rPr lang="en-US" sz="1600" dirty="0" smtClean="0">
                <a:latin typeface="Arial" panose="020B0604020202020204" pitchFamily="34" charset="0"/>
                <a:cs typeface="Arial" panose="020B0604020202020204" pitchFamily="34" charset="0"/>
              </a:rPr>
              <a:t>hasn’t </a:t>
            </a:r>
            <a:r>
              <a:rPr lang="en-US" sz="1600" dirty="0">
                <a:latin typeface="Arial" panose="020B0604020202020204" pitchFamily="34" charset="0"/>
                <a:cs typeface="Arial" panose="020B0604020202020204" pitchFamily="34" charset="0"/>
              </a:rPr>
              <a:t>yet) </a:t>
            </a:r>
            <a:endParaRPr lang="en-US" sz="1600" dirty="0" smtClean="0">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Highest rate of STI in the country is The Villages, FL</a:t>
            </a:r>
            <a:r>
              <a:rPr lang="en-US" sz="1600" dirty="0" smtClean="0">
                <a:latin typeface="Arial" panose="020B0604020202020204" pitchFamily="34" charset="0"/>
                <a:cs typeface="Arial" panose="020B0604020202020204" pitchFamily="34" charset="0"/>
              </a:rPr>
              <a:t>.</a:t>
            </a:r>
          </a:p>
          <a:p>
            <a:pPr marL="457200" lvl="1" indent="0">
              <a:buNone/>
            </a:pPr>
            <a:r>
              <a:rPr lang="en-US" sz="1600" dirty="0" smtClean="0">
                <a:latin typeface="Arial" panose="020B0604020202020204" pitchFamily="34" charset="0"/>
                <a:cs typeface="Arial" panose="020B0604020202020204" pitchFamily="34" charset="0"/>
              </a:rPr>
              <a:t> </a:t>
            </a:r>
          </a:p>
          <a:p>
            <a:pPr marL="0" indent="0" algn="ctr">
              <a:buNone/>
            </a:pPr>
            <a:r>
              <a:rPr lang="en-US" sz="1600" b="1" dirty="0" smtClean="0">
                <a:solidFill>
                  <a:srgbClr val="142864"/>
                </a:solidFill>
                <a:latin typeface="Arial" panose="020B0604020202020204" pitchFamily="34" charset="0"/>
                <a:cs typeface="Arial" panose="020B0604020202020204" pitchFamily="34" charset="0"/>
              </a:rPr>
              <a:t>HONEST QUESTION: </a:t>
            </a:r>
            <a:r>
              <a:rPr lang="en-US" sz="1600" dirty="0" smtClean="0">
                <a:latin typeface="Arial" panose="020B0604020202020204" pitchFamily="34" charset="0"/>
                <a:cs typeface="Arial" panose="020B0604020202020204" pitchFamily="34" charset="0"/>
              </a:rPr>
              <a:t>Will you judge </a:t>
            </a:r>
            <a:r>
              <a:rPr lang="en-US" sz="1600" dirty="0">
                <a:latin typeface="Arial" panose="020B0604020202020204" pitchFamily="34" charset="0"/>
                <a:cs typeface="Arial" panose="020B0604020202020204" pitchFamily="34" charset="0"/>
              </a:rPr>
              <a:t>her for being a divorced mom at 35? Or rather, for never having been married before?</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238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normAutofit/>
          </a:bodyPr>
          <a:lstStyle/>
          <a:p>
            <a:r>
              <a:rPr lang="en-US" sz="2400" dirty="0" smtClean="0">
                <a:solidFill>
                  <a:srgbClr val="142864"/>
                </a:solidFill>
                <a:latin typeface="Montserrat Semi Bold" pitchFamily="50" charset="0"/>
              </a:rPr>
              <a:t>OBJECTIVE DIFFERENCES BETWEEN WOMEN WHO HAVE KIDS AND THOSE WHO DON’T</a:t>
            </a:r>
            <a:endParaRPr lang="en-US" sz="2400" dirty="0">
              <a:solidFill>
                <a:srgbClr val="142864"/>
              </a:solidFill>
              <a:latin typeface="Montserrat Semi Bold" pitchFamily="50" charset="0"/>
            </a:endParaRPr>
          </a:p>
        </p:txBody>
      </p:sp>
      <p:sp>
        <p:nvSpPr>
          <p:cNvPr id="5" name="Text Placeholder 4"/>
          <p:cNvSpPr>
            <a:spLocks noGrp="1"/>
          </p:cNvSpPr>
          <p:nvPr>
            <p:ph type="body" idx="1"/>
          </p:nvPr>
        </p:nvSpPr>
        <p:spPr>
          <a:xfrm>
            <a:off x="457200" y="1295400"/>
            <a:ext cx="4040188" cy="639762"/>
          </a:xfrm>
        </p:spPr>
        <p:txBody>
          <a:bodyPr/>
          <a:lstStyle/>
          <a:p>
            <a:r>
              <a:rPr lang="en-US" dirty="0" smtClean="0">
                <a:latin typeface="Arial" panose="020B0604020202020204" pitchFamily="34" charset="0"/>
                <a:cs typeface="Arial" panose="020B0604020202020204" pitchFamily="34" charset="0"/>
              </a:rPr>
              <a:t>SINGLE MOMS</a:t>
            </a: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sz="half" idx="2"/>
          </p:nvPr>
        </p:nvSpPr>
        <p:spPr/>
        <p:txBody>
          <a:bodyPr>
            <a:normAutofit fontScale="92500" lnSpcReduction="20000"/>
          </a:bodyPr>
          <a:lstStyle/>
          <a:p>
            <a:r>
              <a:rPr lang="en-US" dirty="0" smtClean="0">
                <a:latin typeface="Arial" panose="020B0604020202020204" pitchFamily="34" charset="0"/>
                <a:cs typeface="Arial" panose="020B0604020202020204" pitchFamily="34" charset="0"/>
              </a:rPr>
              <a:t>May have had enough</a:t>
            </a:r>
          </a:p>
          <a:p>
            <a:r>
              <a:rPr lang="en-US" dirty="0" smtClean="0">
                <a:latin typeface="Arial" panose="020B0604020202020204" pitchFamily="34" charset="0"/>
                <a:cs typeface="Arial" panose="020B0604020202020204" pitchFamily="34" charset="0"/>
              </a:rPr>
              <a:t>More realistic </a:t>
            </a:r>
          </a:p>
          <a:p>
            <a:r>
              <a:rPr lang="en-US" dirty="0" smtClean="0">
                <a:latin typeface="Arial" panose="020B0604020202020204" pitchFamily="34" charset="0"/>
                <a:cs typeface="Arial" panose="020B0604020202020204" pitchFamily="34" charset="0"/>
              </a:rPr>
              <a:t>Unfazed, pretty much </a:t>
            </a:r>
            <a:r>
              <a:rPr lang="en-US" dirty="0" err="1" smtClean="0">
                <a:latin typeface="Arial" panose="020B0604020202020204" pitchFamily="34" charset="0"/>
                <a:cs typeface="Arial" panose="020B0604020202020204" pitchFamily="34" charset="0"/>
              </a:rPr>
              <a:t>unoffendable</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Embrace silliness and laugh at your “dad jokes”</a:t>
            </a:r>
          </a:p>
          <a:p>
            <a:r>
              <a:rPr lang="en-US" dirty="0" smtClean="0">
                <a:latin typeface="Arial" panose="020B0604020202020204" pitchFamily="34" charset="0"/>
                <a:cs typeface="Arial" panose="020B0604020202020204" pitchFamily="34" charset="0"/>
              </a:rPr>
              <a:t>Take themselves less seriously</a:t>
            </a:r>
          </a:p>
          <a:p>
            <a:r>
              <a:rPr lang="en-US" dirty="0" smtClean="0">
                <a:latin typeface="Arial" panose="020B0604020202020204" pitchFamily="34" charset="0"/>
                <a:cs typeface="Arial" panose="020B0604020202020204" pitchFamily="34" charset="0"/>
              </a:rPr>
              <a:t>More down-to-earth</a:t>
            </a:r>
          </a:p>
          <a:p>
            <a:r>
              <a:rPr lang="en-US" dirty="0" smtClean="0">
                <a:latin typeface="Arial" panose="020B0604020202020204" pitchFamily="34" charset="0"/>
                <a:cs typeface="Arial" panose="020B0604020202020204" pitchFamily="34" charset="0"/>
              </a:rPr>
              <a:t>Easier to please, content</a:t>
            </a:r>
          </a:p>
          <a:p>
            <a:r>
              <a:rPr lang="en-US" dirty="0" smtClean="0">
                <a:latin typeface="Arial" panose="020B0604020202020204" pitchFamily="34" charset="0"/>
                <a:cs typeface="Arial" panose="020B0604020202020204" pitchFamily="34" charset="0"/>
              </a:rPr>
              <a:t>Decidedly more mature in demeanor and purpose</a:t>
            </a:r>
            <a:endParaRPr lang="en-US"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3"/>
          </p:nvPr>
        </p:nvSpPr>
        <p:spPr>
          <a:xfrm>
            <a:off x="4648200" y="1295400"/>
            <a:ext cx="4041775" cy="639762"/>
          </a:xfrm>
        </p:spPr>
        <p:txBody>
          <a:bodyPr/>
          <a:lstStyle/>
          <a:p>
            <a:r>
              <a:rPr lang="en-US" dirty="0" smtClean="0">
                <a:latin typeface="Arial" panose="020B0604020202020204" pitchFamily="34" charset="0"/>
                <a:cs typeface="Arial" panose="020B0604020202020204" pitchFamily="34" charset="0"/>
              </a:rPr>
              <a:t>NO CHILDREN </a:t>
            </a:r>
            <a:endParaRPr lang="en-US" dirty="0">
              <a:latin typeface="Arial" panose="020B0604020202020204" pitchFamily="34" charset="0"/>
              <a:cs typeface="Arial" panose="020B0604020202020204" pitchFamily="34" charset="0"/>
            </a:endParaRPr>
          </a:p>
        </p:txBody>
      </p:sp>
      <p:sp>
        <p:nvSpPr>
          <p:cNvPr id="8" name="Content Placeholder 7"/>
          <p:cNvSpPr>
            <a:spLocks noGrp="1"/>
          </p:cNvSpPr>
          <p:nvPr>
            <p:ph sz="quarter" idx="4"/>
          </p:nvPr>
        </p:nvSpPr>
        <p:spPr>
          <a:xfrm>
            <a:off x="4645025" y="2174874"/>
            <a:ext cx="4041775" cy="4302125"/>
          </a:xfrm>
        </p:spPr>
        <p:txBody>
          <a:bodyPr>
            <a:normAutofit fontScale="77500" lnSpcReduction="20000"/>
          </a:bodyPr>
          <a:lstStyle/>
          <a:p>
            <a:r>
              <a:rPr lang="en-US" sz="2800" dirty="0" smtClean="0">
                <a:latin typeface="Arial" panose="020B0604020202020204" pitchFamily="34" charset="0"/>
                <a:cs typeface="Arial" panose="020B0604020202020204" pitchFamily="34" charset="0"/>
              </a:rPr>
              <a:t>Likely want kids</a:t>
            </a:r>
          </a:p>
          <a:p>
            <a:r>
              <a:rPr lang="en-US" sz="2800" dirty="0" smtClean="0">
                <a:latin typeface="Arial" panose="020B0604020202020204" pitchFamily="34" charset="0"/>
                <a:cs typeface="Arial" panose="020B0604020202020204" pitchFamily="34" charset="0"/>
              </a:rPr>
              <a:t>More idealistic</a:t>
            </a:r>
          </a:p>
          <a:p>
            <a:r>
              <a:rPr lang="en-US" sz="2800" dirty="0" smtClean="0">
                <a:latin typeface="Arial" panose="020B0604020202020204" pitchFamily="34" charset="0"/>
                <a:cs typeface="Arial" panose="020B0604020202020204" pitchFamily="34" charset="0"/>
              </a:rPr>
              <a:t>Easily grossed out and offended</a:t>
            </a:r>
          </a:p>
          <a:p>
            <a:r>
              <a:rPr lang="en-US" sz="2800" dirty="0" smtClean="0">
                <a:latin typeface="Arial" panose="020B0604020202020204" pitchFamily="34" charset="0"/>
                <a:cs typeface="Arial" panose="020B0604020202020204" pitchFamily="34" charset="0"/>
              </a:rPr>
              <a:t>Roll their eyes at dorkiness</a:t>
            </a:r>
          </a:p>
          <a:p>
            <a:r>
              <a:rPr lang="en-US" sz="2800" dirty="0" smtClean="0">
                <a:latin typeface="Arial" panose="020B0604020202020204" pitchFamily="34" charset="0"/>
                <a:cs typeface="Arial" panose="020B0604020202020204" pitchFamily="34" charset="0"/>
              </a:rPr>
              <a:t>Take themselves more seriously</a:t>
            </a:r>
          </a:p>
          <a:p>
            <a:r>
              <a:rPr lang="en-US" sz="2800" dirty="0" smtClean="0">
                <a:latin typeface="Arial" panose="020B0604020202020204" pitchFamily="34" charset="0"/>
                <a:cs typeface="Arial" panose="020B0604020202020204" pitchFamily="34" charset="0"/>
              </a:rPr>
              <a:t>May focus more on frivolity/materialism</a:t>
            </a:r>
          </a:p>
          <a:p>
            <a:r>
              <a:rPr lang="en-US" sz="2800" dirty="0" smtClean="0">
                <a:latin typeface="Arial" panose="020B0604020202020204" pitchFamily="34" charset="0"/>
                <a:cs typeface="Arial" panose="020B0604020202020204" pitchFamily="34" charset="0"/>
              </a:rPr>
              <a:t>Harder to please/higher maintenance</a:t>
            </a:r>
          </a:p>
          <a:p>
            <a:r>
              <a:rPr lang="en-US" sz="2800" dirty="0" smtClean="0">
                <a:latin typeface="Arial" panose="020B0604020202020204" pitchFamily="34" charset="0"/>
                <a:cs typeface="Arial" panose="020B0604020202020204" pitchFamily="34" charset="0"/>
              </a:rPr>
              <a:t>More likely to be spoiled/bratty</a:t>
            </a:r>
          </a:p>
          <a:p>
            <a:endParaRPr lang="en-US" dirty="0"/>
          </a:p>
        </p:txBody>
      </p:sp>
    </p:spTree>
    <p:extLst>
      <p:ext uri="{BB962C8B-B14F-4D97-AF65-F5344CB8AC3E}">
        <p14:creationId xmlns:p14="http://schemas.microsoft.com/office/powerpoint/2010/main" val="3948093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normAutofit/>
          </a:bodyPr>
          <a:lstStyle/>
          <a:p>
            <a:r>
              <a:rPr lang="en-US" sz="2400" dirty="0" smtClean="0">
                <a:solidFill>
                  <a:srgbClr val="142864"/>
                </a:solidFill>
                <a:latin typeface="Montserrat Semi Bold" pitchFamily="50" charset="0"/>
              </a:rPr>
              <a:t>OBJECTIVE DIFFERENCES BETWEEN WOMEN WHO HAVE BEEN MARRIED BEFORE AND WHO HAVEN’T</a:t>
            </a:r>
            <a:endParaRPr lang="en-US" sz="2400" dirty="0">
              <a:solidFill>
                <a:srgbClr val="142864"/>
              </a:solidFill>
              <a:latin typeface="Montserrat Semi Bold" pitchFamily="50" charset="0"/>
            </a:endParaRPr>
          </a:p>
        </p:txBody>
      </p:sp>
      <p:sp>
        <p:nvSpPr>
          <p:cNvPr id="5" name="Text Placeholder 4"/>
          <p:cNvSpPr>
            <a:spLocks noGrp="1"/>
          </p:cNvSpPr>
          <p:nvPr>
            <p:ph type="body" idx="1"/>
          </p:nvPr>
        </p:nvSpPr>
        <p:spPr>
          <a:xfrm>
            <a:off x="457200" y="1295400"/>
            <a:ext cx="4040188" cy="639762"/>
          </a:xfrm>
        </p:spPr>
        <p:txBody>
          <a:bodyPr/>
          <a:lstStyle/>
          <a:p>
            <a:r>
              <a:rPr lang="en-US" dirty="0" smtClean="0">
                <a:latin typeface="Arial" panose="020B0604020202020204" pitchFamily="34" charset="0"/>
                <a:cs typeface="Arial" panose="020B0604020202020204" pitchFamily="34" charset="0"/>
              </a:rPr>
              <a:t>BEEN MARRIED BEFORE</a:t>
            </a: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sz="half" idx="2"/>
          </p:nvPr>
        </p:nvSpPr>
        <p:spPr/>
        <p:txBody>
          <a:bodyPr>
            <a:normAutofit fontScale="85000" lnSpcReduction="20000"/>
          </a:bodyPr>
          <a:lstStyle/>
          <a:p>
            <a:r>
              <a:rPr lang="en-US" dirty="0">
                <a:latin typeface="Arial" panose="020B0604020202020204" pitchFamily="34" charset="0"/>
                <a:cs typeface="Arial" panose="020B0604020202020204" pitchFamily="34" charset="0"/>
              </a:rPr>
              <a:t>More realistic </a:t>
            </a:r>
          </a:p>
          <a:p>
            <a:r>
              <a:rPr lang="en-US" dirty="0" smtClean="0">
                <a:latin typeface="Arial" panose="020B0604020202020204" pitchFamily="34" charset="0"/>
                <a:cs typeface="Arial" panose="020B0604020202020204" pitchFamily="34" charset="0"/>
              </a:rPr>
              <a:t>No need for a huge 2</a:t>
            </a:r>
            <a:r>
              <a:rPr lang="en-US" baseline="30000" dirty="0" smtClean="0">
                <a:latin typeface="Arial" panose="020B0604020202020204" pitchFamily="34" charset="0"/>
                <a:cs typeface="Arial" panose="020B0604020202020204" pitchFamily="34" charset="0"/>
              </a:rPr>
              <a:t>nd</a:t>
            </a:r>
            <a:r>
              <a:rPr lang="en-US" dirty="0" smtClean="0">
                <a:latin typeface="Arial" panose="020B0604020202020204" pitchFamily="34" charset="0"/>
                <a:cs typeface="Arial" panose="020B0604020202020204" pitchFamily="34" charset="0"/>
              </a:rPr>
              <a:t> wedding</a:t>
            </a:r>
          </a:p>
          <a:p>
            <a:r>
              <a:rPr lang="en-US" dirty="0" smtClean="0">
                <a:latin typeface="Arial" panose="020B0604020202020204" pitchFamily="34" charset="0"/>
                <a:cs typeface="Arial" panose="020B0604020202020204" pitchFamily="34" charset="0"/>
              </a:rPr>
              <a:t>Understands the reality of what we as men are like</a:t>
            </a:r>
          </a:p>
          <a:p>
            <a:r>
              <a:rPr lang="en-US" dirty="0" smtClean="0">
                <a:latin typeface="Arial" panose="020B0604020202020204" pitchFamily="34" charset="0"/>
                <a:cs typeface="Arial" panose="020B0604020202020204" pitchFamily="34" charset="0"/>
              </a:rPr>
              <a:t>If they don’t like men, it’s more likely because of their ex specifically.</a:t>
            </a:r>
          </a:p>
          <a:p>
            <a:r>
              <a:rPr lang="en-US" dirty="0" smtClean="0">
                <a:latin typeface="Arial" panose="020B0604020202020204" pitchFamily="34" charset="0"/>
                <a:cs typeface="Arial" panose="020B0604020202020204" pitchFamily="34" charset="0"/>
              </a:rPr>
              <a:t>Not as concerned about what friends think and/or social appearances</a:t>
            </a:r>
          </a:p>
          <a:p>
            <a:r>
              <a:rPr lang="en-US" dirty="0" smtClean="0">
                <a:latin typeface="Arial" panose="020B0604020202020204" pitchFamily="34" charset="0"/>
                <a:cs typeface="Arial" panose="020B0604020202020204" pitchFamily="34" charset="0"/>
              </a:rPr>
              <a:t>Less of a rush to get married</a:t>
            </a:r>
          </a:p>
          <a:p>
            <a:r>
              <a:rPr lang="en-US" dirty="0" smtClean="0">
                <a:latin typeface="Arial" panose="020B0604020202020204" pitchFamily="34" charset="0"/>
                <a:cs typeface="Arial" panose="020B0604020202020204" pitchFamily="34" charset="0"/>
              </a:rPr>
              <a:t>May be jaded against re-marriage in general</a:t>
            </a:r>
          </a:p>
        </p:txBody>
      </p:sp>
      <p:sp>
        <p:nvSpPr>
          <p:cNvPr id="7" name="Text Placeholder 6"/>
          <p:cNvSpPr>
            <a:spLocks noGrp="1"/>
          </p:cNvSpPr>
          <p:nvPr>
            <p:ph type="body" sz="quarter" idx="3"/>
          </p:nvPr>
        </p:nvSpPr>
        <p:spPr>
          <a:xfrm>
            <a:off x="4648200" y="1295400"/>
            <a:ext cx="4041775" cy="639762"/>
          </a:xfrm>
        </p:spPr>
        <p:txBody>
          <a:bodyPr/>
          <a:lstStyle/>
          <a:p>
            <a:r>
              <a:rPr lang="en-US" dirty="0" smtClean="0">
                <a:latin typeface="Arial" panose="020B0604020202020204" pitchFamily="34" charset="0"/>
                <a:cs typeface="Arial" panose="020B0604020202020204" pitchFamily="34" charset="0"/>
              </a:rPr>
              <a:t>NEVER BEEN MARRIED</a:t>
            </a:r>
            <a:endParaRPr lang="en-US" dirty="0">
              <a:latin typeface="Arial" panose="020B0604020202020204" pitchFamily="34" charset="0"/>
              <a:cs typeface="Arial" panose="020B0604020202020204" pitchFamily="34" charset="0"/>
            </a:endParaRPr>
          </a:p>
        </p:txBody>
      </p:sp>
      <p:sp>
        <p:nvSpPr>
          <p:cNvPr id="8" name="Content Placeholder 7"/>
          <p:cNvSpPr>
            <a:spLocks noGrp="1"/>
          </p:cNvSpPr>
          <p:nvPr>
            <p:ph sz="quarter" idx="4"/>
          </p:nvPr>
        </p:nvSpPr>
        <p:spPr>
          <a:xfrm>
            <a:off x="4645025" y="2174874"/>
            <a:ext cx="4041775" cy="4302125"/>
          </a:xfrm>
        </p:spPr>
        <p:txBody>
          <a:bodyPr>
            <a:normAutofit fontScale="70000" lnSpcReduction="20000"/>
          </a:bodyPr>
          <a:lstStyle/>
          <a:p>
            <a:r>
              <a:rPr lang="en-US" sz="2800" dirty="0">
                <a:latin typeface="Arial" panose="020B0604020202020204" pitchFamily="34" charset="0"/>
                <a:cs typeface="Arial" panose="020B0604020202020204" pitchFamily="34" charset="0"/>
              </a:rPr>
              <a:t>More idealistic</a:t>
            </a:r>
          </a:p>
          <a:p>
            <a:r>
              <a:rPr lang="en-US" sz="2800" dirty="0" smtClean="0">
                <a:latin typeface="Arial" panose="020B0604020202020204" pitchFamily="34" charset="0"/>
                <a:cs typeface="Arial" panose="020B0604020202020204" pitchFamily="34" charset="0"/>
              </a:rPr>
              <a:t>Will want a “fairy tale” wedding </a:t>
            </a:r>
          </a:p>
          <a:p>
            <a:r>
              <a:rPr lang="en-US" sz="2800" dirty="0" smtClean="0">
                <a:latin typeface="Arial" panose="020B0604020202020204" pitchFamily="34" charset="0"/>
                <a:cs typeface="Arial" panose="020B0604020202020204" pitchFamily="34" charset="0"/>
              </a:rPr>
              <a:t>Potentially unreasonable view of what men are like</a:t>
            </a:r>
          </a:p>
          <a:p>
            <a:r>
              <a:rPr lang="en-US" sz="2800" dirty="0" smtClean="0">
                <a:latin typeface="Arial" panose="020B0604020202020204" pitchFamily="34" charset="0"/>
                <a:cs typeface="Arial" panose="020B0604020202020204" pitchFamily="34" charset="0"/>
              </a:rPr>
              <a:t>If they don’t like men, it’s because of general experience or what they’ve been taught</a:t>
            </a:r>
          </a:p>
          <a:p>
            <a:r>
              <a:rPr lang="en-US" sz="2800" dirty="0" smtClean="0">
                <a:latin typeface="Arial" panose="020B0604020202020204" pitchFamily="34" charset="0"/>
                <a:cs typeface="Arial" panose="020B0604020202020204" pitchFamily="34" charset="0"/>
              </a:rPr>
              <a:t>Cares more about what friends/family think of you</a:t>
            </a:r>
          </a:p>
          <a:p>
            <a:r>
              <a:rPr lang="en-US" sz="2800" dirty="0" smtClean="0">
                <a:latin typeface="Arial" panose="020B0604020202020204" pitchFamily="34" charset="0"/>
                <a:cs typeface="Arial" panose="020B0604020202020204" pitchFamily="34" charset="0"/>
              </a:rPr>
              <a:t>May pressure you to get married</a:t>
            </a:r>
          </a:p>
          <a:p>
            <a:r>
              <a:rPr lang="en-US" sz="2800" dirty="0" smtClean="0">
                <a:latin typeface="Arial" panose="020B0604020202020204" pitchFamily="34" charset="0"/>
                <a:cs typeface="Arial" panose="020B0604020202020204" pitchFamily="34" charset="0"/>
              </a:rPr>
              <a:t>Or…may or may not be excited about marriage</a:t>
            </a:r>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225067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142864"/>
                </a:solidFill>
                <a:latin typeface="Montserrat Semi Bold" pitchFamily="50" charset="0"/>
              </a:rPr>
              <a:t>WHAT IF SHE HAS BEEN MARRIED MULTIPLE TIMES BEFORE?</a:t>
            </a:r>
            <a:endParaRPr lang="en-US" sz="3600" dirty="0">
              <a:solidFill>
                <a:srgbClr val="142864"/>
              </a:solidFill>
              <a:latin typeface="Montserrat Semi Bold" pitchFamily="50" charset="0"/>
            </a:endParaRPr>
          </a:p>
        </p:txBody>
      </p:sp>
      <p:sp>
        <p:nvSpPr>
          <p:cNvPr id="7" name="Content Placeholder 6"/>
          <p:cNvSpPr>
            <a:spLocks noGrp="1"/>
          </p:cNvSpPr>
          <p:nvPr>
            <p:ph idx="1"/>
          </p:nvPr>
        </p:nvSpPr>
        <p:spPr>
          <a:xfrm>
            <a:off x="457200" y="1752600"/>
            <a:ext cx="8229600" cy="4525963"/>
          </a:xfrm>
        </p:spPr>
        <p:txBody>
          <a:bodyPr>
            <a:normAutofit fontScale="77500" lnSpcReduction="20000"/>
          </a:bodyPr>
          <a:lstStyle/>
          <a:p>
            <a:r>
              <a:rPr lang="en-US" dirty="0" smtClean="0">
                <a:latin typeface="Arial" panose="020B0604020202020204" pitchFamily="34" charset="0"/>
                <a:cs typeface="Arial" panose="020B0604020202020204" pitchFamily="34" charset="0"/>
              </a:rPr>
              <a:t>Wait…what if YOU have?</a:t>
            </a:r>
          </a:p>
          <a:p>
            <a:r>
              <a:rPr lang="en-US" dirty="0" smtClean="0">
                <a:latin typeface="Arial" panose="020B0604020202020204" pitchFamily="34" charset="0"/>
                <a:cs typeface="Arial" panose="020B0604020202020204" pitchFamily="34" charset="0"/>
              </a:rPr>
              <a:t>Is she divorced, or widowed, or both?</a:t>
            </a:r>
          </a:p>
          <a:p>
            <a:r>
              <a:rPr lang="en-US" dirty="0" smtClean="0">
                <a:latin typeface="Arial" panose="020B0604020202020204" pitchFamily="34" charset="0"/>
                <a:cs typeface="Arial" panose="020B0604020202020204" pitchFamily="34" charset="0"/>
              </a:rPr>
              <a:t>What were the circumstances?</a:t>
            </a:r>
          </a:p>
          <a:p>
            <a:pPr lvl="1"/>
            <a:r>
              <a:rPr lang="en-US" dirty="0" smtClean="0">
                <a:latin typeface="Arial" panose="020B0604020202020204" pitchFamily="34" charset="0"/>
                <a:cs typeface="Arial" panose="020B0604020202020204" pitchFamily="34" charset="0"/>
              </a:rPr>
              <a:t>Was she young and foolish…or naïve?</a:t>
            </a:r>
          </a:p>
          <a:p>
            <a:pPr lvl="1"/>
            <a:r>
              <a:rPr lang="en-US" dirty="0" smtClean="0">
                <a:latin typeface="Arial" panose="020B0604020202020204" pitchFamily="34" charset="0"/>
                <a:cs typeface="Arial" panose="020B0604020202020204" pitchFamily="34" charset="0"/>
              </a:rPr>
              <a:t>Has she fallen for manipulators?</a:t>
            </a:r>
          </a:p>
          <a:p>
            <a:pPr lvl="1"/>
            <a:r>
              <a:rPr lang="en-US" dirty="0" smtClean="0">
                <a:latin typeface="Arial" panose="020B0604020202020204" pitchFamily="34" charset="0"/>
                <a:cs typeface="Arial" panose="020B0604020202020204" pitchFamily="34" charset="0"/>
              </a:rPr>
              <a:t>Was she simply a victim of bad luck (e.g. swindlers, con-men)</a:t>
            </a:r>
          </a:p>
          <a:p>
            <a:r>
              <a:rPr lang="en-US" dirty="0" smtClean="0">
                <a:latin typeface="Arial" panose="020B0604020202020204" pitchFamily="34" charset="0"/>
                <a:cs typeface="Arial" panose="020B0604020202020204" pitchFamily="34" charset="0"/>
              </a:rPr>
              <a:t>Does she simply have a “bad picker”?...</a:t>
            </a:r>
          </a:p>
          <a:p>
            <a:r>
              <a:rPr lang="en-US" dirty="0" smtClean="0">
                <a:latin typeface="Arial" panose="020B0604020202020204" pitchFamily="34" charset="0"/>
                <a:cs typeface="Arial" panose="020B0604020202020204" pitchFamily="34" charset="0"/>
              </a:rPr>
              <a:t>…Or is SHE the common denominator?</a:t>
            </a:r>
          </a:p>
          <a:p>
            <a:r>
              <a:rPr lang="en-US" dirty="0" smtClean="0">
                <a:latin typeface="Arial" panose="020B0604020202020204" pitchFamily="34" charset="0"/>
                <a:cs typeface="Arial" panose="020B0604020202020204" pitchFamily="34" charset="0"/>
              </a:rPr>
              <a:t>Watch closely for red flags that signal patterns of relationship destruction.</a:t>
            </a:r>
          </a:p>
          <a:p>
            <a:r>
              <a:rPr lang="en-US" dirty="0" smtClean="0">
                <a:latin typeface="Arial" panose="020B0604020202020204" pitchFamily="34" charset="0"/>
                <a:cs typeface="Arial" panose="020B0604020202020204" pitchFamily="34" charset="0"/>
              </a:rPr>
              <a:t>Let her explain herself, and evaluate from there.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9202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81000" y="609600"/>
            <a:ext cx="8382000" cy="1470025"/>
          </a:xfrm>
        </p:spPr>
        <p:txBody>
          <a:bodyPr>
            <a:noAutofit/>
          </a:bodyPr>
          <a:lstStyle/>
          <a:p>
            <a:r>
              <a:rPr lang="en-US" sz="3400" b="1" dirty="0" smtClean="0">
                <a:solidFill>
                  <a:srgbClr val="142864"/>
                </a:solidFill>
                <a:latin typeface="Montserrat Semi Bold" pitchFamily="50" charset="0"/>
              </a:rPr>
              <a:t>SO…ARE YOU READY FOR SECRETS TO STAYING SEXY AND ATTRACTIVE TO WOMEN AS A MORE MATURE MAN?</a:t>
            </a:r>
            <a:endParaRPr lang="en-US" sz="3400" b="1" dirty="0">
              <a:solidFill>
                <a:srgbClr val="142864"/>
              </a:solidFill>
              <a:latin typeface="Montserrat Semi Bold" pitchFamily="50" charset="0"/>
            </a:endParaRPr>
          </a:p>
        </p:txBody>
      </p:sp>
      <p:sp>
        <p:nvSpPr>
          <p:cNvPr id="8" name="Subtitle 7"/>
          <p:cNvSpPr>
            <a:spLocks noGrp="1"/>
          </p:cNvSpPr>
          <p:nvPr>
            <p:ph type="subTitle" idx="1"/>
          </p:nvPr>
        </p:nvSpPr>
        <p:spPr>
          <a:xfrm>
            <a:off x="1371600" y="5715000"/>
            <a:ext cx="6400800" cy="685800"/>
          </a:xfrm>
        </p:spPr>
        <p:txBody>
          <a:bodyPr>
            <a:noAutofit/>
          </a:bodyPr>
          <a:lstStyle/>
          <a:p>
            <a:r>
              <a:rPr lang="en-US" sz="4800" dirty="0" smtClean="0">
                <a:solidFill>
                  <a:schemeClr val="tx1"/>
                </a:solidFill>
                <a:latin typeface="Montserrat Semi Bold" pitchFamily="50" charset="0"/>
              </a:rPr>
              <a:t>…Of course you are.</a:t>
            </a:r>
            <a:endParaRPr lang="en-US" sz="4800" dirty="0">
              <a:solidFill>
                <a:schemeClr val="tx1"/>
              </a:solidFill>
              <a:latin typeface="Montserrat Semi Bold" pitchFamily="50" charset="0"/>
            </a:endParaRPr>
          </a:p>
        </p:txBody>
      </p:sp>
      <p:pic>
        <p:nvPicPr>
          <p:cNvPr id="14338" name="Picture 2" descr="C:\1 X &amp; Y Communications\Masterclass For Men\For Mature Audiences Only\Images\Depositphotos_314717952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661" y="2590800"/>
            <a:ext cx="5505693" cy="294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429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noAutofit/>
          </a:bodyPr>
          <a:lstStyle/>
          <a:p>
            <a:r>
              <a:rPr lang="en-US" sz="6000" dirty="0" smtClean="0">
                <a:solidFill>
                  <a:srgbClr val="142864"/>
                </a:solidFill>
                <a:latin typeface="Montserrat Semi Bold" pitchFamily="50" charset="0"/>
              </a:rPr>
              <a:t>BUT WAIT…IT’S CONTEST TIME AGAIN</a:t>
            </a:r>
            <a:br>
              <a:rPr lang="en-US" sz="6000" dirty="0" smtClean="0">
                <a:solidFill>
                  <a:srgbClr val="142864"/>
                </a:solidFill>
                <a:latin typeface="Montserrat Semi Bold" pitchFamily="50" charset="0"/>
              </a:rPr>
            </a:br>
            <a:endParaRPr lang="en-US" sz="6000" dirty="0">
              <a:solidFill>
                <a:srgbClr val="142864"/>
              </a:solidFill>
              <a:latin typeface="Montserrat Semi Bold" pitchFamily="50" charset="0"/>
            </a:endParaRPr>
          </a:p>
        </p:txBody>
      </p:sp>
      <p:sp>
        <p:nvSpPr>
          <p:cNvPr id="3" name="Content Placeholder 2"/>
          <p:cNvSpPr txBox="1">
            <a:spLocks/>
          </p:cNvSpPr>
          <p:nvPr/>
        </p:nvSpPr>
        <p:spPr>
          <a:xfrm>
            <a:off x="457200" y="41148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Arial" panose="020B0604020202020204" pitchFamily="34" charset="0"/>
                <a:cs typeface="Arial" panose="020B0604020202020204" pitchFamily="34" charset="0"/>
              </a:rPr>
              <a:t>First to respond with a valid answer gets a FREE copy of all five of my Amazon bestsellers…in rare PDF format.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9121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2819400"/>
            <a:ext cx="5105400" cy="1143000"/>
          </a:xfrm>
        </p:spPr>
        <p:txBody>
          <a:bodyPr>
            <a:noAutofit/>
          </a:bodyPr>
          <a:lstStyle/>
          <a:p>
            <a:r>
              <a:rPr lang="en-US" sz="5400" b="1" dirty="0" smtClean="0">
                <a:latin typeface="Arial" panose="020B0604020202020204" pitchFamily="34" charset="0"/>
                <a:cs typeface="Arial" panose="020B0604020202020204" pitchFamily="34" charset="0"/>
              </a:rPr>
              <a:t>Name a movie starring Steve McQueen</a:t>
            </a:r>
            <a:endParaRPr lang="en-US" sz="5400" b="1" dirty="0">
              <a:latin typeface="Arial" panose="020B0604020202020204" pitchFamily="34" charset="0"/>
              <a:cs typeface="Arial" panose="020B0604020202020204" pitchFamily="34" charset="0"/>
            </a:endParaRPr>
          </a:p>
        </p:txBody>
      </p:sp>
      <p:pic>
        <p:nvPicPr>
          <p:cNvPr id="16386" name="Picture 2" descr="C:\1 X &amp; Y Communications\Masterclass For Men\For Mature Audiences Only\Images\bets-SteveMcQueen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066800"/>
            <a:ext cx="3116263" cy="461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7621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a:bodyPr>
          <a:lstStyle/>
          <a:p>
            <a:r>
              <a:rPr lang="en-US" sz="3600" dirty="0" smtClean="0">
                <a:solidFill>
                  <a:srgbClr val="142864"/>
                </a:solidFill>
                <a:latin typeface="Montserrat Semi Bold" pitchFamily="50" charset="0"/>
              </a:rPr>
              <a:t>BRIEFLY: STYLE AND APPEARANCE</a:t>
            </a:r>
            <a:r>
              <a:rPr lang="en-US" dirty="0" smtClean="0"/>
              <a:t/>
            </a:r>
            <a:br>
              <a:rPr lang="en-US" dirty="0" smtClean="0"/>
            </a:br>
            <a:r>
              <a:rPr lang="en-US" sz="2200" b="1" dirty="0" smtClean="0">
                <a:latin typeface="Montserrat Semi Bold" pitchFamily="50" charset="0"/>
              </a:rPr>
              <a:t>This is a larger topic for a complete Masterclass of its own</a:t>
            </a:r>
            <a:endParaRPr lang="en-US" sz="2200" b="1" dirty="0">
              <a:latin typeface="Montserrat Semi Bold" pitchFamily="50"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Arial" panose="020B0604020202020204" pitchFamily="34" charset="0"/>
                <a:cs typeface="Arial" panose="020B0604020202020204" pitchFamily="34" charset="0"/>
              </a:rPr>
              <a:t>Do your best with what you’ve got. This is what women REALLY find attractive.</a:t>
            </a:r>
          </a:p>
          <a:p>
            <a:r>
              <a:rPr lang="en-US" dirty="0" smtClean="0">
                <a:latin typeface="Arial" panose="020B0604020202020204" pitchFamily="34" charset="0"/>
                <a:cs typeface="Arial" panose="020B0604020202020204" pitchFamily="34" charset="0"/>
              </a:rPr>
              <a:t>You aren’t 20 or 30 anymore, and that’s okay</a:t>
            </a:r>
          </a:p>
          <a:p>
            <a:pPr lvl="1"/>
            <a:r>
              <a:rPr lang="en-US" dirty="0" smtClean="0">
                <a:latin typeface="Arial" panose="020B0604020202020204" pitchFamily="34" charset="0"/>
                <a:cs typeface="Arial" panose="020B0604020202020204" pitchFamily="34" charset="0"/>
              </a:rPr>
              <a:t>No backwards ball caps</a:t>
            </a:r>
          </a:p>
          <a:p>
            <a:pPr lvl="1"/>
            <a:r>
              <a:rPr lang="en-US" dirty="0" smtClean="0">
                <a:latin typeface="Arial" panose="020B0604020202020204" pitchFamily="34" charset="0"/>
                <a:cs typeface="Arial" panose="020B0604020202020204" pitchFamily="34" charset="0"/>
              </a:rPr>
              <a:t>Consider avoiding shorts unless absolutely necessary</a:t>
            </a:r>
          </a:p>
          <a:p>
            <a:pPr lvl="1"/>
            <a:r>
              <a:rPr lang="en-US" dirty="0" smtClean="0">
                <a:latin typeface="Arial" panose="020B0604020202020204" pitchFamily="34" charset="0"/>
                <a:cs typeface="Arial" panose="020B0604020202020204" pitchFamily="34" charset="0"/>
              </a:rPr>
              <a:t>In general, don’t attempt to dress younger. That’s not why women like younger men anyway.</a:t>
            </a:r>
          </a:p>
          <a:p>
            <a:r>
              <a:rPr lang="en-US" dirty="0" smtClean="0">
                <a:latin typeface="Arial" panose="020B0604020202020204" pitchFamily="34" charset="0"/>
                <a:cs typeface="Arial" panose="020B0604020202020204" pitchFamily="34" charset="0"/>
              </a:rPr>
              <a:t>A key word is “composed”.  Clean and neat vs. disheveled or “</a:t>
            </a:r>
            <a:r>
              <a:rPr lang="en-US" smtClean="0">
                <a:latin typeface="Arial" panose="020B0604020202020204" pitchFamily="34" charset="0"/>
                <a:cs typeface="Arial" panose="020B0604020202020204" pitchFamily="34" charset="0"/>
              </a:rPr>
              <a:t>thrown </a:t>
            </a:r>
            <a:r>
              <a:rPr lang="en-US" smtClean="0">
                <a:latin typeface="Arial" panose="020B0604020202020204" pitchFamily="34" charset="0"/>
                <a:cs typeface="Arial" panose="020B0604020202020204" pitchFamily="34" charset="0"/>
              </a:rPr>
              <a:t>together”.</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Reflect the best aspects of your lifestyle</a:t>
            </a:r>
          </a:p>
          <a:p>
            <a:r>
              <a:rPr lang="en-US" dirty="0" smtClean="0">
                <a:latin typeface="Arial" panose="020B0604020202020204" pitchFamily="34" charset="0"/>
                <a:cs typeface="Arial" panose="020B0604020202020204" pitchFamily="34" charset="0"/>
              </a:rPr>
              <a:t>Pay attention to your shoes and your haircut</a:t>
            </a:r>
          </a:p>
          <a:p>
            <a:r>
              <a:rPr lang="en-US" dirty="0" smtClean="0">
                <a:latin typeface="Arial" panose="020B0604020202020204" pitchFamily="34" charset="0"/>
                <a:cs typeface="Arial" panose="020B0604020202020204" pitchFamily="34" charset="0"/>
              </a:rPr>
              <a:t>Being a grown-ass man does not mean you are boring</a:t>
            </a:r>
          </a:p>
          <a:p>
            <a:r>
              <a:rPr lang="en-US" dirty="0" smtClean="0">
                <a:latin typeface="Arial" panose="020B0604020202020204" pitchFamily="34" charset="0"/>
                <a:cs typeface="Arial" panose="020B0604020202020204" pitchFamily="34" charset="0"/>
              </a:rPr>
              <a:t>Definitely guard against surrendering to looking and acting like an old man…regardless of your age.</a:t>
            </a:r>
          </a:p>
          <a:p>
            <a:pPr marL="457200" lvl="1" indent="0">
              <a:buNone/>
            </a:pPr>
            <a:endParaRPr lang="en-US" dirty="0" smtClean="0"/>
          </a:p>
        </p:txBody>
      </p:sp>
    </p:spTree>
    <p:extLst>
      <p:ext uri="{BB962C8B-B14F-4D97-AF65-F5344CB8AC3E}">
        <p14:creationId xmlns:p14="http://schemas.microsoft.com/office/powerpoint/2010/main" val="1433372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42864"/>
                </a:solidFill>
                <a:latin typeface="Montserrat Semi Bold" pitchFamily="50" charset="0"/>
              </a:rPr>
              <a:t>HOW TO STAY SEXY WELL INTO YOUR MATURE YEARS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r>
              <a:rPr lang="en-US" dirty="0" smtClean="0">
                <a:latin typeface="Arial" panose="020B0604020202020204" pitchFamily="34" charset="0"/>
                <a:cs typeface="Arial" panose="020B0604020202020204" pitchFamily="34" charset="0"/>
              </a:rPr>
              <a:t>A well-known study showed that men who are considered attractive by women stay so until 55 (which is how old I am!) The goal is to beat that number.</a:t>
            </a:r>
          </a:p>
          <a:p>
            <a:r>
              <a:rPr lang="en-US" dirty="0" smtClean="0">
                <a:latin typeface="Arial" panose="020B0604020202020204" pitchFamily="34" charset="0"/>
                <a:cs typeface="Arial" panose="020B0604020202020204" pitchFamily="34" charset="0"/>
              </a:rPr>
              <a:t>Guard looking and feeling sexy as if your life depends upon it…because it probably does.</a:t>
            </a:r>
          </a:p>
          <a:p>
            <a:r>
              <a:rPr lang="en-US" dirty="0" smtClean="0">
                <a:latin typeface="Arial" panose="020B0604020202020204" pitchFamily="34" charset="0"/>
                <a:cs typeface="Arial" panose="020B0604020202020204" pitchFamily="34" charset="0"/>
              </a:rPr>
              <a:t>Staying </a:t>
            </a:r>
            <a:r>
              <a:rPr lang="en-US" dirty="0">
                <a:latin typeface="Arial" panose="020B0604020202020204" pitchFamily="34" charset="0"/>
                <a:cs typeface="Arial" panose="020B0604020202020204" pitchFamily="34" charset="0"/>
              </a:rPr>
              <a:t>active (AT </a:t>
            </a:r>
            <a:r>
              <a:rPr lang="en-US" dirty="0" smtClean="0">
                <a:latin typeface="Arial" panose="020B0604020202020204" pitchFamily="34" charset="0"/>
                <a:cs typeface="Arial" panose="020B0604020202020204" pitchFamily="34" charset="0"/>
              </a:rPr>
              <a:t>ALL)</a:t>
            </a:r>
          </a:p>
          <a:p>
            <a:r>
              <a:rPr lang="en-US" dirty="0" smtClean="0">
                <a:latin typeface="Arial" panose="020B0604020202020204" pitchFamily="34" charset="0"/>
                <a:cs typeface="Arial" panose="020B0604020202020204" pitchFamily="34" charset="0"/>
              </a:rPr>
              <a:t>Reasonably </a:t>
            </a:r>
            <a:r>
              <a:rPr lang="en-US" dirty="0">
                <a:latin typeface="Arial" panose="020B0604020202020204" pitchFamily="34" charset="0"/>
                <a:cs typeface="Arial" panose="020B0604020202020204" pitchFamily="34" charset="0"/>
              </a:rPr>
              <a:t>healthy </a:t>
            </a:r>
            <a:r>
              <a:rPr lang="en-US" dirty="0" smtClean="0">
                <a:latin typeface="Arial" panose="020B0604020202020204" pitchFamily="34" charset="0"/>
                <a:cs typeface="Arial" panose="020B0604020202020204" pitchFamily="34" charset="0"/>
              </a:rPr>
              <a:t>diet</a:t>
            </a:r>
          </a:p>
          <a:p>
            <a:r>
              <a:rPr lang="en-US" dirty="0" smtClean="0">
                <a:latin typeface="Arial" panose="020B0604020202020204" pitchFamily="34" charset="0"/>
                <a:cs typeface="Arial" panose="020B0604020202020204" pitchFamily="34" charset="0"/>
              </a:rPr>
              <a:t>Getting </a:t>
            </a:r>
            <a:r>
              <a:rPr lang="en-US" dirty="0">
                <a:latin typeface="Arial" panose="020B0604020202020204" pitchFamily="34" charset="0"/>
                <a:cs typeface="Arial" panose="020B0604020202020204" pitchFamily="34" charset="0"/>
              </a:rPr>
              <a:t>a halfway decent night's </a:t>
            </a:r>
            <a:r>
              <a:rPr lang="en-US" dirty="0" smtClean="0">
                <a:latin typeface="Arial" panose="020B0604020202020204" pitchFamily="34" charset="0"/>
                <a:cs typeface="Arial" panose="020B0604020202020204" pitchFamily="34" charset="0"/>
              </a:rPr>
              <a:t>sleep</a:t>
            </a:r>
          </a:p>
          <a:p>
            <a:r>
              <a:rPr lang="en-US" dirty="0" smtClean="0">
                <a:latin typeface="Arial" panose="020B0604020202020204" pitchFamily="34" charset="0"/>
                <a:cs typeface="Arial" panose="020B0604020202020204" pitchFamily="34" charset="0"/>
              </a:rPr>
              <a:t>Drinking a gallon of water per day</a:t>
            </a:r>
          </a:p>
          <a:p>
            <a:r>
              <a:rPr lang="en-US" dirty="0" smtClean="0">
                <a:latin typeface="Arial" panose="020B0604020202020204" pitchFamily="34" charset="0"/>
                <a:cs typeface="Arial" panose="020B0604020202020204" pitchFamily="34" charset="0"/>
              </a:rPr>
              <a:t>Consider </a:t>
            </a:r>
            <a:r>
              <a:rPr lang="en-US" dirty="0">
                <a:latin typeface="Arial" panose="020B0604020202020204" pitchFamily="34" charset="0"/>
                <a:cs typeface="Arial" panose="020B0604020202020204" pitchFamily="34" charset="0"/>
              </a:rPr>
              <a:t>QUITTING alcohol, and smoking of course. </a:t>
            </a:r>
            <a:endParaRPr lang="en-US"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The link </a:t>
            </a:r>
            <a:r>
              <a:rPr lang="en-US" b="1" dirty="0">
                <a:latin typeface="Arial" panose="020B0604020202020204" pitchFamily="34" charset="0"/>
                <a:cs typeface="Arial" panose="020B0604020202020204" pitchFamily="34" charset="0"/>
              </a:rPr>
              <a:t>between physical health and psycho-emotional </a:t>
            </a:r>
            <a:r>
              <a:rPr lang="en-US" b="1" dirty="0" smtClean="0">
                <a:latin typeface="Arial" panose="020B0604020202020204" pitchFamily="34" charset="0"/>
                <a:cs typeface="Arial" panose="020B0604020202020204" pitchFamily="34" charset="0"/>
              </a:rPr>
              <a:t>health is </a:t>
            </a:r>
            <a:r>
              <a:rPr lang="en-US" b="1" dirty="0">
                <a:latin typeface="Arial" panose="020B0604020202020204" pitchFamily="34" charset="0"/>
                <a:cs typeface="Arial" panose="020B0604020202020204" pitchFamily="34" charset="0"/>
              </a:rPr>
              <a:t>real. </a:t>
            </a:r>
            <a:r>
              <a:rPr lang="en-US" dirty="0" smtClean="0">
                <a:latin typeface="Arial" panose="020B0604020202020204" pitchFamily="34" charset="0"/>
                <a:cs typeface="Arial" panose="020B0604020202020204" pitchFamily="34" charset="0"/>
              </a:rPr>
              <a:t>You </a:t>
            </a:r>
            <a:r>
              <a:rPr lang="en-US" dirty="0">
                <a:latin typeface="Arial" panose="020B0604020202020204" pitchFamily="34" charset="0"/>
                <a:cs typeface="Arial" panose="020B0604020202020204" pitchFamily="34" charset="0"/>
              </a:rPr>
              <a:t>get depressed and give-in to getting old when you’re less physically healthy</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It’s a dirty trick</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If you have to fight your way out of a destructive “washed up” mindset and back into one that celebrates years of life ahead, do what have to do.</a:t>
            </a:r>
            <a:endParaRPr lang="en-US" dirty="0">
              <a:latin typeface="Arial" panose="020B0604020202020204" pitchFamily="34" charset="0"/>
              <a:cs typeface="Arial" panose="020B0604020202020204" pitchFamily="34" charset="0"/>
            </a:endParaRPr>
          </a:p>
          <a:p>
            <a:endParaRPr lang="en-US" dirty="0" smtClean="0"/>
          </a:p>
          <a:p>
            <a:endParaRPr lang="en-US" dirty="0"/>
          </a:p>
        </p:txBody>
      </p:sp>
    </p:spTree>
    <p:extLst>
      <p:ext uri="{BB962C8B-B14F-4D97-AF65-F5344CB8AC3E}">
        <p14:creationId xmlns:p14="http://schemas.microsoft.com/office/powerpoint/2010/main" val="3586676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42864"/>
                </a:solidFill>
                <a:latin typeface="Montserrat Semi Bold" pitchFamily="50" charset="0"/>
              </a:rPr>
              <a:t>YOUR LOOKS STILL MATTER…TO SOME DEGREE</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752600"/>
            <a:ext cx="8229600" cy="4525963"/>
          </a:xfrm>
        </p:spPr>
        <p:txBody>
          <a:bodyPr>
            <a:normAutofit fontScale="92500" lnSpcReduction="10000"/>
          </a:bodyPr>
          <a:lstStyle/>
          <a:p>
            <a:r>
              <a:rPr lang="en-US" dirty="0" smtClean="0">
                <a:latin typeface="Arial" panose="020B0604020202020204" pitchFamily="34" charset="0"/>
                <a:cs typeface="Arial" panose="020B0604020202020204" pitchFamily="34" charset="0"/>
              </a:rPr>
              <a:t>Should you color gray hair and/or handle baldness?</a:t>
            </a:r>
          </a:p>
          <a:p>
            <a:pPr lvl="1"/>
            <a:r>
              <a:rPr lang="en-US" dirty="0" smtClean="0">
                <a:latin typeface="Arial" panose="020B0604020202020204" pitchFamily="34" charset="0"/>
                <a:cs typeface="Arial" panose="020B0604020202020204" pitchFamily="34" charset="0"/>
              </a:rPr>
              <a:t>This </a:t>
            </a:r>
            <a:r>
              <a:rPr lang="en-US" dirty="0">
                <a:latin typeface="Arial" panose="020B0604020202020204" pitchFamily="34" charset="0"/>
                <a:cs typeface="Arial" panose="020B0604020202020204" pitchFamily="34" charset="0"/>
              </a:rPr>
              <a:t>matters WAY less to women than we’ve always thought…perhaps less now than in the </a:t>
            </a:r>
            <a:r>
              <a:rPr lang="en-US" dirty="0" smtClean="0">
                <a:latin typeface="Arial" panose="020B0604020202020204" pitchFamily="34" charset="0"/>
                <a:cs typeface="Arial" panose="020B0604020202020204" pitchFamily="34" charset="0"/>
              </a:rPr>
              <a:t>past.</a:t>
            </a:r>
          </a:p>
          <a:p>
            <a:pPr lvl="1"/>
            <a:r>
              <a:rPr lang="en-US" dirty="0" smtClean="0">
                <a:latin typeface="Arial" panose="020B0604020202020204" pitchFamily="34" charset="0"/>
                <a:cs typeface="Arial" panose="020B0604020202020204" pitchFamily="34" charset="0"/>
              </a:rPr>
              <a:t>DO </a:t>
            </a:r>
            <a:r>
              <a:rPr lang="en-US" dirty="0">
                <a:latin typeface="Arial" panose="020B0604020202020204" pitchFamily="34" charset="0"/>
                <a:cs typeface="Arial" panose="020B0604020202020204" pitchFamily="34" charset="0"/>
              </a:rPr>
              <a:t>NOT get a hairpiece.  Even the world’s best ones are easy to spot</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“Dad bod” is not a deal-breaker, but being straight-up out of shape is.</a:t>
            </a:r>
          </a:p>
          <a:p>
            <a:r>
              <a:rPr lang="en-US" dirty="0" smtClean="0">
                <a:latin typeface="Arial" panose="020B0604020202020204" pitchFamily="34" charset="0"/>
                <a:cs typeface="Arial" panose="020B0604020202020204" pitchFamily="34" charset="0"/>
              </a:rPr>
              <a:t>Do it for YOU, not her. The women will follow.</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64498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42864"/>
                </a:solidFill>
                <a:latin typeface="Montserrat Semi Bold" pitchFamily="50" charset="0"/>
              </a:rPr>
              <a:t>WHAT IF I LOOK OLDER THAN I REALLY AM?</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r>
              <a:rPr lang="en-US" dirty="0" smtClean="0">
                <a:latin typeface="Arial" panose="020B0604020202020204" pitchFamily="34" charset="0"/>
                <a:cs typeface="Arial" panose="020B0604020202020204" pitchFamily="34" charset="0"/>
              </a:rPr>
              <a:t>Watch your sleep position (seriously)</a:t>
            </a:r>
          </a:p>
          <a:p>
            <a:r>
              <a:rPr lang="en-US" dirty="0" smtClean="0">
                <a:latin typeface="Arial" panose="020B0604020202020204" pitchFamily="34" charset="0"/>
                <a:cs typeface="Arial" panose="020B0604020202020204" pitchFamily="34" charset="0"/>
              </a:rPr>
              <a:t>Be man enough to use moisturizer</a:t>
            </a:r>
          </a:p>
          <a:p>
            <a:r>
              <a:rPr lang="en-US" dirty="0" smtClean="0">
                <a:latin typeface="Arial" panose="020B0604020202020204" pitchFamily="34" charset="0"/>
                <a:cs typeface="Arial" panose="020B0604020202020204" pitchFamily="34" charset="0"/>
              </a:rPr>
              <a:t>Drink more water, and less alcohol</a:t>
            </a:r>
          </a:p>
          <a:p>
            <a:r>
              <a:rPr lang="en-US" dirty="0" smtClean="0">
                <a:latin typeface="Arial" panose="020B0604020202020204" pitchFamily="34" charset="0"/>
                <a:cs typeface="Arial" panose="020B0604020202020204" pitchFamily="34" charset="0"/>
              </a:rPr>
              <a:t>Get more sleep</a:t>
            </a:r>
          </a:p>
          <a:p>
            <a:r>
              <a:rPr lang="en-US" dirty="0" smtClean="0">
                <a:latin typeface="Arial" panose="020B0604020202020204" pitchFamily="34" charset="0"/>
                <a:cs typeface="Arial" panose="020B0604020202020204" pitchFamily="34" charset="0"/>
              </a:rPr>
              <a:t>Manage stress…recreation and staying active helps immensely, as does letting yourself laugh and have fun.</a:t>
            </a:r>
          </a:p>
          <a:p>
            <a:r>
              <a:rPr lang="en-US" dirty="0" smtClean="0">
                <a:latin typeface="Arial" panose="020B0604020202020204" pitchFamily="34" charset="0"/>
                <a:cs typeface="Arial" panose="020B0604020202020204" pitchFamily="34" charset="0"/>
              </a:rPr>
              <a:t>Quit smoking and abusing drugs NOW</a:t>
            </a:r>
          </a:p>
          <a:p>
            <a:r>
              <a:rPr lang="en-US" dirty="0" smtClean="0">
                <a:latin typeface="Arial" panose="020B0604020202020204" pitchFamily="34" charset="0"/>
                <a:cs typeface="Arial" panose="020B0604020202020204" pitchFamily="34" charset="0"/>
              </a:rPr>
              <a:t>Take supplements, especially zinc, Mg, over-50 multi, K.  Read up online then consult your doctor or a nutritionist.</a:t>
            </a:r>
          </a:p>
          <a:p>
            <a:r>
              <a:rPr lang="en-US" dirty="0" smtClean="0">
                <a:latin typeface="Arial" panose="020B0604020202020204" pitchFamily="34" charset="0"/>
                <a:cs typeface="Arial" panose="020B0604020202020204" pitchFamily="34" charset="0"/>
              </a:rPr>
              <a:t>Ride herd on dressing and/or acting “old”, especially your haircut. </a:t>
            </a:r>
          </a:p>
          <a:p>
            <a:r>
              <a:rPr lang="en-US" dirty="0" smtClean="0">
                <a:latin typeface="Arial" panose="020B0604020202020204" pitchFamily="34" charset="0"/>
                <a:cs typeface="Arial" panose="020B0604020202020204" pitchFamily="34" charset="0"/>
              </a:rPr>
              <a:t>Take control of hair loss</a:t>
            </a:r>
          </a:p>
          <a:p>
            <a:r>
              <a:rPr lang="en-US" dirty="0" smtClean="0">
                <a:latin typeface="Arial" panose="020B0604020202020204" pitchFamily="34" charset="0"/>
                <a:cs typeface="Arial" panose="020B0604020202020204" pitchFamily="34" charset="0"/>
              </a:rPr>
              <a:t>Watch your posture. This is highly under-rated.</a:t>
            </a:r>
          </a:p>
          <a:p>
            <a:pPr lvl="1"/>
            <a:r>
              <a:rPr lang="en-US" dirty="0" smtClean="0">
                <a:latin typeface="Arial" panose="020B0604020202020204" pitchFamily="34" charset="0"/>
                <a:cs typeface="Arial" panose="020B0604020202020204" pitchFamily="34" charset="0"/>
              </a:rPr>
              <a:t>Be proactive about standing straight with your shoulders and head back. No “head forward” posture.</a:t>
            </a:r>
          </a:p>
          <a:p>
            <a:pPr lvl="1"/>
            <a:r>
              <a:rPr lang="en-US" dirty="0" smtClean="0">
                <a:latin typeface="Arial" panose="020B0604020202020204" pitchFamily="34" charset="0"/>
                <a:cs typeface="Arial" panose="020B0604020202020204" pitchFamily="34" charset="0"/>
              </a:rPr>
              <a:t>Stand more, sit less</a:t>
            </a:r>
          </a:p>
          <a:p>
            <a:pPr lvl="1"/>
            <a:r>
              <a:rPr lang="en-US" dirty="0" smtClean="0">
                <a:latin typeface="Arial" panose="020B0604020202020204" pitchFamily="34" charset="0"/>
                <a:cs typeface="Arial" panose="020B0604020202020204" pitchFamily="34" charset="0"/>
              </a:rPr>
              <a:t>Pay attention to your position when standing still. No hands behind the back.</a:t>
            </a:r>
          </a:p>
          <a:p>
            <a:pPr lvl="1"/>
            <a:r>
              <a:rPr lang="en-US" dirty="0">
                <a:latin typeface="Arial" panose="020B0604020202020204" pitchFamily="34" charset="0"/>
                <a:cs typeface="Arial" panose="020B0604020202020204" pitchFamily="34" charset="0"/>
              </a:rPr>
              <a:t>Work on your </a:t>
            </a:r>
            <a:r>
              <a:rPr lang="en-US" dirty="0" smtClean="0">
                <a:latin typeface="Arial" panose="020B0604020202020204" pitchFamily="34" charset="0"/>
                <a:cs typeface="Arial" panose="020B0604020202020204" pitchFamily="34" charset="0"/>
              </a:rPr>
              <a:t>core</a:t>
            </a:r>
          </a:p>
          <a:p>
            <a:pPr lvl="1"/>
            <a:r>
              <a:rPr lang="en-US" dirty="0" smtClean="0">
                <a:latin typeface="Arial" panose="020B0604020202020204" pitchFamily="34" charset="0"/>
                <a:cs typeface="Arial" panose="020B0604020202020204" pitchFamily="34" charset="0"/>
              </a:rPr>
              <a:t>Rob </a:t>
            </a:r>
            <a:r>
              <a:rPr lang="en-US" dirty="0" err="1" smtClean="0">
                <a:latin typeface="Arial" panose="020B0604020202020204" pitchFamily="34" charset="0"/>
                <a:cs typeface="Arial" panose="020B0604020202020204" pitchFamily="34" charset="0"/>
              </a:rPr>
              <a:t>Brinded’s</a:t>
            </a:r>
            <a:r>
              <a:rPr lang="en-US" dirty="0" smtClean="0">
                <a:latin typeface="Arial" panose="020B0604020202020204" pitchFamily="34" charset="0"/>
                <a:cs typeface="Arial" panose="020B0604020202020204" pitchFamily="34" charset="0"/>
              </a:rPr>
              <a:t> “Walking Code” is HIGHLY recommended (and there’s a bonus from that program in the Download Portal for you).</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44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42864"/>
                </a:solidFill>
                <a:latin typeface="Montserrat Semi Bold" pitchFamily="50" charset="0"/>
              </a:rPr>
              <a:t>WHAT IF I LOOK YOUNGER THAN I REALLY AM?</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752600"/>
            <a:ext cx="8229600" cy="4953000"/>
          </a:xfrm>
        </p:spPr>
        <p:txBody>
          <a:bodyPr>
            <a:noAutofit/>
          </a:bodyPr>
          <a:lstStyle/>
          <a:p>
            <a:r>
              <a:rPr lang="en-US" sz="2000" dirty="0" smtClean="0">
                <a:latin typeface="Arial" panose="020B0604020202020204" pitchFamily="34" charset="0"/>
                <a:cs typeface="Arial" panose="020B0604020202020204" pitchFamily="34" charset="0"/>
              </a:rPr>
              <a:t>First, quit complaining. Nobody wants to hear it!</a:t>
            </a:r>
          </a:p>
          <a:p>
            <a:r>
              <a:rPr lang="en-US" sz="2000" dirty="0" smtClean="0">
                <a:latin typeface="Arial" panose="020B0604020202020204" pitchFamily="34" charset="0"/>
                <a:cs typeface="Arial" panose="020B0604020202020204" pitchFamily="34" charset="0"/>
              </a:rPr>
              <a:t>Your youthful appearance can be a mixed blessing, so don’t play up to it. Let it stand alone…as an appearance factor.</a:t>
            </a:r>
          </a:p>
          <a:p>
            <a:r>
              <a:rPr lang="en-US" sz="2000" dirty="0" smtClean="0">
                <a:latin typeface="Arial" panose="020B0604020202020204" pitchFamily="34" charset="0"/>
                <a:cs typeface="Arial" panose="020B0604020202020204" pitchFamily="34" charset="0"/>
              </a:rPr>
              <a:t>Dress like a grown-ass man and act your age. Resist any temptation otherwise.</a:t>
            </a:r>
          </a:p>
          <a:p>
            <a:r>
              <a:rPr lang="en-US" sz="2000" dirty="0" smtClean="0">
                <a:latin typeface="Arial" panose="020B0604020202020204" pitchFamily="34" charset="0"/>
                <a:cs typeface="Arial" panose="020B0604020202020204" pitchFamily="34" charset="0"/>
              </a:rPr>
              <a:t>Don’t hide your chronological age from women, but don’t be ashamed to admit it, either. No dishonesty allowed. </a:t>
            </a:r>
          </a:p>
          <a:p>
            <a:r>
              <a:rPr lang="en-US" sz="2000" dirty="0" smtClean="0">
                <a:latin typeface="Arial" panose="020B0604020202020204" pitchFamily="34" charset="0"/>
                <a:cs typeface="Arial" panose="020B0604020202020204" pitchFamily="34" charset="0"/>
              </a:rPr>
              <a:t>The truth is this may be the perfect storm for younger women who actually prefer older men.</a:t>
            </a:r>
          </a:p>
          <a:p>
            <a:r>
              <a:rPr lang="en-US" sz="2000" dirty="0" smtClean="0">
                <a:latin typeface="Arial" panose="020B0604020202020204" pitchFamily="34" charset="0"/>
                <a:cs typeface="Arial" panose="020B0604020202020204" pitchFamily="34" charset="0"/>
              </a:rPr>
              <a:t>If you’re ever annoyed or disrespected because of your youthful appearance, take it in stride.  Then, be sure to…again…act your age.</a:t>
            </a:r>
          </a:p>
          <a:p>
            <a:r>
              <a:rPr lang="en-US" sz="2000" dirty="0" smtClean="0">
                <a:latin typeface="Arial" panose="020B0604020202020204" pitchFamily="34" charset="0"/>
                <a:cs typeface="Arial" panose="020B0604020202020204" pitchFamily="34" charset="0"/>
              </a:rPr>
              <a:t>Don’t get too cocky. You may look your age someday.</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367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latin typeface="Montserrat Semi Bold" pitchFamily="50" charset="0"/>
              </a:rPr>
              <a:t>CONQUERING SEXUAL CHALLENGES</a:t>
            </a: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sz="2200" dirty="0" smtClean="0">
                <a:solidFill>
                  <a:srgbClr val="142864"/>
                </a:solidFill>
                <a:latin typeface="Montserrat Semi Bold" pitchFamily="50" charset="0"/>
              </a:rPr>
              <a:t>Again…this is an entire potential Masterclass unto itself</a:t>
            </a:r>
            <a:endParaRPr lang="en-US" sz="2200" dirty="0">
              <a:solidFill>
                <a:srgbClr val="142864"/>
              </a:solidFill>
              <a:latin typeface="Montserrat Semi Bold" pitchFamily="50" charset="0"/>
            </a:endParaRPr>
          </a:p>
        </p:txBody>
      </p:sp>
      <p:sp>
        <p:nvSpPr>
          <p:cNvPr id="3" name="Content Placeholder 2"/>
          <p:cNvSpPr>
            <a:spLocks noGrp="1"/>
          </p:cNvSpPr>
          <p:nvPr>
            <p:ph sz="half" idx="1"/>
          </p:nvPr>
        </p:nvSpPr>
        <p:spPr>
          <a:xfrm>
            <a:off x="3505200" y="2057400"/>
            <a:ext cx="5257800" cy="4800600"/>
          </a:xfrm>
        </p:spPr>
        <p:txBody>
          <a:bodyPr>
            <a:normAutofit fontScale="77500" lnSpcReduction="20000"/>
          </a:bodyPr>
          <a:lstStyle/>
          <a:p>
            <a:r>
              <a:rPr lang="en-US" dirty="0" smtClean="0">
                <a:latin typeface="Arial" panose="020B0604020202020204" pitchFamily="34" charset="0"/>
                <a:cs typeface="Arial" panose="020B0604020202020204" pitchFamily="34" charset="0"/>
              </a:rPr>
              <a:t>Let’s address </a:t>
            </a:r>
            <a:r>
              <a:rPr lang="en-US" dirty="0" err="1" smtClean="0">
                <a:latin typeface="Arial" panose="020B0604020202020204" pitchFamily="34" charset="0"/>
                <a:cs typeface="Arial" panose="020B0604020202020204" pitchFamily="34" charset="0"/>
              </a:rPr>
              <a:t>sexpectations</a:t>
            </a:r>
            <a:r>
              <a:rPr lang="en-US" dirty="0" smtClean="0">
                <a:latin typeface="Arial" panose="020B0604020202020204" pitchFamily="34" charset="0"/>
                <a:cs typeface="Arial" panose="020B0604020202020204" pitchFamily="34" charset="0"/>
              </a:rPr>
              <a:t> first. Should you really be able to perform like you did in your twenties? Would that even be a good thing?</a:t>
            </a:r>
          </a:p>
          <a:p>
            <a:r>
              <a:rPr lang="en-US" dirty="0" smtClean="0">
                <a:latin typeface="Arial" panose="020B0604020202020204" pitchFamily="34" charset="0"/>
                <a:cs typeface="Arial" panose="020B0604020202020204" pitchFamily="34" charset="0"/>
              </a:rPr>
              <a:t>Again…dietary factors and hydration matter</a:t>
            </a:r>
          </a:p>
          <a:p>
            <a:r>
              <a:rPr lang="en-US" dirty="0" smtClean="0">
                <a:latin typeface="Arial" panose="020B0604020202020204" pitchFamily="34" charset="0"/>
                <a:cs typeface="Arial" panose="020B0604020202020204" pitchFamily="34" charset="0"/>
              </a:rPr>
              <a:t>Zinc is an amazing supplement</a:t>
            </a:r>
          </a:p>
          <a:p>
            <a:r>
              <a:rPr lang="en-US" dirty="0" smtClean="0">
                <a:latin typeface="Arial" panose="020B0604020202020204" pitchFamily="34" charset="0"/>
                <a:cs typeface="Arial" panose="020B0604020202020204" pitchFamily="34" charset="0"/>
              </a:rPr>
              <a:t>If you have erectile and/or PE problems, research all resources before jumping to conclusions</a:t>
            </a:r>
          </a:p>
          <a:p>
            <a:r>
              <a:rPr lang="en-US" dirty="0" smtClean="0">
                <a:latin typeface="Arial" panose="020B0604020202020204" pitchFamily="34" charset="0"/>
                <a:cs typeface="Arial" panose="020B0604020202020204" pitchFamily="34" charset="0"/>
              </a:rPr>
              <a:t>Recreational Viagra or Cialis?</a:t>
            </a:r>
          </a:p>
          <a:p>
            <a:r>
              <a:rPr lang="en-US" dirty="0" smtClean="0">
                <a:latin typeface="Arial" panose="020B0604020202020204" pitchFamily="34" charset="0"/>
                <a:cs typeface="Arial" panose="020B0604020202020204" pitchFamily="34" charset="0"/>
              </a:rPr>
              <a:t>Always go on dates well-prepared with high sexual energy.  Avoid masturbation beforehand.</a:t>
            </a:r>
            <a:endParaRPr lang="en-US" dirty="0">
              <a:latin typeface="Arial" panose="020B0604020202020204" pitchFamily="34" charset="0"/>
              <a:cs typeface="Arial" panose="020B0604020202020204" pitchFamily="34" charset="0"/>
            </a:endParaRPr>
          </a:p>
        </p:txBody>
      </p:sp>
      <p:pic>
        <p:nvPicPr>
          <p:cNvPr id="15362" name="Picture 2" descr="C:\1 X &amp; Y Communications\Masterclass For Men\For Mature Audiences Only\Images\woman100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981200"/>
            <a:ext cx="20499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90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CHECK YOUR DEMEANOR</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381000" y="1447800"/>
            <a:ext cx="8229600" cy="5105400"/>
          </a:xfrm>
        </p:spPr>
        <p:txBody>
          <a:bodyPr>
            <a:normAutofit fontScale="55000" lnSpcReduction="20000"/>
          </a:bodyPr>
          <a:lstStyle/>
          <a:p>
            <a:r>
              <a:rPr lang="en-US" sz="3800" dirty="0" smtClean="0">
                <a:latin typeface="Arial" panose="020B0604020202020204" pitchFamily="34" charset="0"/>
                <a:cs typeface="Arial" panose="020B0604020202020204" pitchFamily="34" charset="0"/>
              </a:rPr>
              <a:t>Slow down. Measure your voice and your emotions. (Joe Pesci’s high-strung persona is NEVER attractive.)</a:t>
            </a:r>
          </a:p>
          <a:p>
            <a:r>
              <a:rPr lang="en-US" sz="3800" dirty="0" smtClean="0">
                <a:latin typeface="Arial" panose="020B0604020202020204" pitchFamily="34" charset="0"/>
                <a:cs typeface="Arial" panose="020B0604020202020204" pitchFamily="34" charset="0"/>
              </a:rPr>
              <a:t>Stay calm, cool and collected. Never overreact to anything.</a:t>
            </a:r>
          </a:p>
          <a:p>
            <a:r>
              <a:rPr lang="en-US" sz="3800" dirty="0" smtClean="0">
                <a:latin typeface="Arial" panose="020B0604020202020204" pitchFamily="34" charset="0"/>
                <a:cs typeface="Arial" panose="020B0604020202020204" pitchFamily="34" charset="0"/>
              </a:rPr>
              <a:t>“Women scare when tempers flare.”  This is an early casualty of low-T.</a:t>
            </a:r>
          </a:p>
          <a:p>
            <a:r>
              <a:rPr lang="en-US" sz="3800" dirty="0" smtClean="0">
                <a:latin typeface="Arial" panose="020B0604020202020204" pitchFamily="34" charset="0"/>
                <a:cs typeface="Arial" panose="020B0604020202020204" pitchFamily="34" charset="0"/>
              </a:rPr>
              <a:t>Stoicism is overrated. Warm levity wins the hearts of women. </a:t>
            </a:r>
          </a:p>
          <a:p>
            <a:r>
              <a:rPr lang="en-US" sz="3800" dirty="0" smtClean="0">
                <a:latin typeface="Arial" panose="020B0604020202020204" pitchFamily="34" charset="0"/>
                <a:cs typeface="Arial" panose="020B0604020202020204" pitchFamily="34" charset="0"/>
              </a:rPr>
              <a:t>Enthusiasm is what most people are thinking of when they use “young at heart” as a compliment.</a:t>
            </a:r>
          </a:p>
          <a:p>
            <a:r>
              <a:rPr lang="en-US" sz="3800" dirty="0" smtClean="0">
                <a:latin typeface="Arial" panose="020B0604020202020204" pitchFamily="34" charset="0"/>
                <a:cs typeface="Arial" panose="020B0604020202020204" pitchFamily="34" charset="0"/>
              </a:rPr>
              <a:t>Stay optimistic and generous. Resist becoming bitter and jaded with everything you’ve got. “Get off my lawn” is a joke for good reason.</a:t>
            </a:r>
          </a:p>
          <a:p>
            <a:r>
              <a:rPr lang="en-US" sz="3800" dirty="0" smtClean="0">
                <a:latin typeface="Arial" panose="020B0604020202020204" pitchFamily="34" charset="0"/>
                <a:cs typeface="Arial" panose="020B0604020202020204" pitchFamily="34" charset="0"/>
              </a:rPr>
              <a:t>It’s okay NOT to be young and stupid. Never attempt to “act young” to impress women.</a:t>
            </a:r>
          </a:p>
          <a:p>
            <a:r>
              <a:rPr lang="en-US" sz="3800" dirty="0" smtClean="0">
                <a:latin typeface="Arial" panose="020B0604020202020204" pitchFamily="34" charset="0"/>
                <a:cs typeface="Arial" panose="020B0604020202020204" pitchFamily="34" charset="0"/>
              </a:rPr>
              <a:t>Overall, the paradigm for cool among mature men is still Steve McQueen and Butch Cassidy. It’s NOT Andrew Tate OR </a:t>
            </a:r>
            <a:r>
              <a:rPr lang="en-US" sz="3800" dirty="0" err="1" smtClean="0">
                <a:latin typeface="Arial" panose="020B0604020202020204" pitchFamily="34" charset="0"/>
                <a:cs typeface="Arial" panose="020B0604020202020204" pitchFamily="34" charset="0"/>
              </a:rPr>
              <a:t>Beto</a:t>
            </a:r>
            <a:r>
              <a:rPr lang="en-US" sz="3800" dirty="0" smtClean="0">
                <a:latin typeface="Arial" panose="020B0604020202020204" pitchFamily="34" charset="0"/>
                <a:cs typeface="Arial" panose="020B0604020202020204" pitchFamily="34" charset="0"/>
              </a:rPr>
              <a:t> O’Rourke.  (On a side note, I would argue we need a new paradigm for cool.)</a:t>
            </a:r>
          </a:p>
          <a:p>
            <a:endParaRPr lang="en-US" dirty="0" smtClean="0"/>
          </a:p>
        </p:txBody>
      </p:sp>
    </p:spTree>
    <p:extLst>
      <p:ext uri="{BB962C8B-B14F-4D97-AF65-F5344CB8AC3E}">
        <p14:creationId xmlns:p14="http://schemas.microsoft.com/office/powerpoint/2010/main" val="1855137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US" sz="5400" dirty="0" smtClean="0">
                <a:solidFill>
                  <a:srgbClr val="142864"/>
                </a:solidFill>
                <a:latin typeface="Montserrat Semi Bold" pitchFamily="50" charset="0"/>
              </a:rPr>
              <a:t>REMEMBER ALWAYS</a:t>
            </a:r>
            <a:endParaRPr lang="en-US" sz="5400" dirty="0">
              <a:solidFill>
                <a:srgbClr val="142864"/>
              </a:solidFill>
              <a:latin typeface="Montserrat Semi Bold" pitchFamily="50" charset="0"/>
            </a:endParaRPr>
          </a:p>
        </p:txBody>
      </p:sp>
      <p:sp>
        <p:nvSpPr>
          <p:cNvPr id="3" name="Content Placeholder 2"/>
          <p:cNvSpPr>
            <a:spLocks noGrp="1"/>
          </p:cNvSpPr>
          <p:nvPr>
            <p:ph idx="1"/>
          </p:nvPr>
        </p:nvSpPr>
        <p:spPr>
          <a:xfrm>
            <a:off x="457200" y="2362200"/>
            <a:ext cx="8229600" cy="3535363"/>
          </a:xfrm>
        </p:spPr>
        <p:txBody>
          <a:bodyPr>
            <a:normAutofit/>
          </a:bodyPr>
          <a:lstStyle/>
          <a:p>
            <a:pPr marL="0" indent="0" algn="ctr">
              <a:buNone/>
            </a:pPr>
            <a:r>
              <a:rPr lang="en-US" sz="3600" dirty="0" smtClean="0">
                <a:latin typeface="Montserrat Semi Bold" pitchFamily="50" charset="0"/>
              </a:rPr>
              <a:t>What women really complain about is men who are sick, cranky, sloppy, lazy and drunk. </a:t>
            </a:r>
          </a:p>
          <a:p>
            <a:pPr marL="0" indent="0" algn="ctr">
              <a:buNone/>
            </a:pPr>
            <a:r>
              <a:rPr lang="en-US" sz="3600" dirty="0" smtClean="0">
                <a:solidFill>
                  <a:srgbClr val="142864"/>
                </a:solidFill>
                <a:latin typeface="Montserrat Semi Bold" pitchFamily="50" charset="0"/>
              </a:rPr>
              <a:t>Stay </a:t>
            </a:r>
            <a:r>
              <a:rPr lang="en-US" sz="3600" dirty="0">
                <a:solidFill>
                  <a:srgbClr val="142864"/>
                </a:solidFill>
                <a:latin typeface="Montserrat Semi Bold" pitchFamily="50" charset="0"/>
              </a:rPr>
              <a:t>healthy, enthusiastic, </a:t>
            </a:r>
            <a:r>
              <a:rPr lang="en-US" sz="3600" dirty="0" smtClean="0">
                <a:solidFill>
                  <a:srgbClr val="142864"/>
                </a:solidFill>
                <a:latin typeface="Montserrat Semi Bold" pitchFamily="50" charset="0"/>
              </a:rPr>
              <a:t>stylish, active </a:t>
            </a:r>
            <a:r>
              <a:rPr lang="en-US" sz="3600" dirty="0">
                <a:solidFill>
                  <a:srgbClr val="142864"/>
                </a:solidFill>
                <a:latin typeface="Montserrat Semi Bold" pitchFamily="50" charset="0"/>
              </a:rPr>
              <a:t>and sober and you’ve already won the </a:t>
            </a:r>
            <a:r>
              <a:rPr lang="en-US" sz="3600" dirty="0" smtClean="0">
                <a:solidFill>
                  <a:srgbClr val="142864"/>
                </a:solidFill>
                <a:latin typeface="Montserrat Semi Bold" pitchFamily="50" charset="0"/>
              </a:rPr>
              <a:t>battle.</a:t>
            </a:r>
            <a:endParaRPr lang="en-US" sz="3600" dirty="0">
              <a:solidFill>
                <a:srgbClr val="142864"/>
              </a:solidFill>
              <a:latin typeface="Montserrat Semi Bold" pitchFamily="50" charset="0"/>
            </a:endParaRPr>
          </a:p>
        </p:txBody>
      </p:sp>
    </p:spTree>
    <p:extLst>
      <p:ext uri="{BB962C8B-B14F-4D97-AF65-F5344CB8AC3E}">
        <p14:creationId xmlns:p14="http://schemas.microsoft.com/office/powerpoint/2010/main" val="2133025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33600"/>
            <a:ext cx="8686800" cy="1143000"/>
          </a:xfrm>
        </p:spPr>
        <p:txBody>
          <a:bodyPr>
            <a:noAutofit/>
          </a:bodyPr>
          <a:lstStyle/>
          <a:p>
            <a:r>
              <a:rPr lang="en-US" sz="5400" dirty="0" smtClean="0">
                <a:solidFill>
                  <a:srgbClr val="142864"/>
                </a:solidFill>
                <a:latin typeface="Montserrat Semi Bold" pitchFamily="50" charset="0"/>
              </a:rPr>
              <a:t>ONE MORE CONTEST ROUND…HERE WE GO! </a:t>
            </a:r>
            <a:endParaRPr lang="en-US" sz="5400" dirty="0">
              <a:solidFill>
                <a:srgbClr val="142864"/>
              </a:solidFill>
              <a:latin typeface="Montserrat Semi Bold" pitchFamily="50" charset="0"/>
            </a:endParaRPr>
          </a:p>
        </p:txBody>
      </p:sp>
      <p:sp>
        <p:nvSpPr>
          <p:cNvPr id="3" name="Content Placeholder 2"/>
          <p:cNvSpPr txBox="1">
            <a:spLocks/>
          </p:cNvSpPr>
          <p:nvPr/>
        </p:nvSpPr>
        <p:spPr>
          <a:xfrm>
            <a:off x="457200" y="41148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Arial" panose="020B0604020202020204" pitchFamily="34" charset="0"/>
                <a:cs typeface="Arial" panose="020B0604020202020204" pitchFamily="34" charset="0"/>
              </a:rPr>
              <a:t>First to respond with a valid answer gets a FREE copy of Invincible.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03115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0815"/>
            <a:ext cx="4267200" cy="3733800"/>
          </a:xfrm>
        </p:spPr>
        <p:txBody>
          <a:bodyPr>
            <a:noAutofit/>
          </a:bodyPr>
          <a:lstStyle/>
          <a:p>
            <a:r>
              <a:rPr lang="en-US" sz="4800" b="1" dirty="0" smtClean="0">
                <a:solidFill>
                  <a:srgbClr val="142864"/>
                </a:solidFill>
                <a:latin typeface="Arial" panose="020B0604020202020204" pitchFamily="34" charset="0"/>
                <a:cs typeface="Arial" panose="020B0604020202020204" pitchFamily="34" charset="0"/>
              </a:rPr>
              <a:t>Name a TV show that spun off from </a:t>
            </a:r>
            <a:r>
              <a:rPr lang="en-US" sz="4800" b="1" i="1" dirty="0" smtClean="0">
                <a:solidFill>
                  <a:srgbClr val="142864"/>
                </a:solidFill>
                <a:latin typeface="Arial" panose="020B0604020202020204" pitchFamily="34" charset="0"/>
                <a:cs typeface="Arial" panose="020B0604020202020204" pitchFamily="34" charset="0"/>
              </a:rPr>
              <a:t>Happy Days</a:t>
            </a:r>
            <a:endParaRPr lang="en-US" sz="4800" b="1" i="1" dirty="0">
              <a:solidFill>
                <a:srgbClr val="142864"/>
              </a:solidFill>
              <a:latin typeface="Arial" panose="020B0604020202020204" pitchFamily="34" charset="0"/>
              <a:cs typeface="Arial" panose="020B0604020202020204" pitchFamily="34" charset="0"/>
            </a:endParaRPr>
          </a:p>
        </p:txBody>
      </p:sp>
      <p:pic>
        <p:nvPicPr>
          <p:cNvPr id="17410" name="Picture 2" descr="C:\1 X &amp; Y Communications\Masterclass For Men\For Mature Audiences Only\Images\Cap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04856"/>
            <a:ext cx="3968965" cy="3762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724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72" y="4191000"/>
            <a:ext cx="8229600" cy="1143000"/>
          </a:xfrm>
        </p:spPr>
        <p:txBody>
          <a:bodyPr>
            <a:noAutofit/>
          </a:bodyPr>
          <a:lstStyle/>
          <a:p>
            <a:r>
              <a:rPr lang="en-US" sz="6000" dirty="0" smtClean="0">
                <a:solidFill>
                  <a:srgbClr val="142864"/>
                </a:solidFill>
                <a:latin typeface="Montserrat Semi Bold" pitchFamily="50" charset="0"/>
              </a:rPr>
              <a:t/>
            </a:r>
            <a:br>
              <a:rPr lang="en-US" sz="6000" dirty="0" smtClean="0">
                <a:solidFill>
                  <a:srgbClr val="142864"/>
                </a:solidFill>
                <a:latin typeface="Montserrat Semi Bold" pitchFamily="50" charset="0"/>
              </a:rPr>
            </a:br>
            <a:r>
              <a:rPr lang="en-US" sz="4000" dirty="0" smtClean="0">
                <a:solidFill>
                  <a:srgbClr val="142864"/>
                </a:solidFill>
                <a:latin typeface="Montserrat Semi Bold" pitchFamily="50" charset="0"/>
              </a:rPr>
              <a:t>COMING UP ARE GENERAL SECRETS TO DATING AND RELATING TO WOMEN AS A MATURE MAN </a:t>
            </a:r>
            <a:endParaRPr lang="en-US" sz="4000" dirty="0">
              <a:solidFill>
                <a:srgbClr val="142864"/>
              </a:solidFill>
              <a:latin typeface="Montserrat Semi Bold" pitchFamily="50" charset="0"/>
            </a:endParaRPr>
          </a:p>
        </p:txBody>
      </p:sp>
      <p:pic>
        <p:nvPicPr>
          <p:cNvPr id="18434" name="Picture 2" descr="C:\1 X &amp; Y Communications\Masterclass For Men\For Mature Audiences Only\Images\Depositphotos_4753087_xl-2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599"/>
            <a:ext cx="6757745" cy="3614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1541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142864"/>
                </a:solidFill>
                <a:latin typeface="Montserrat Semi Bold" pitchFamily="50" charset="0"/>
              </a:rPr>
              <a:t>CONSIDERATIONS BEFORE ENTERING INTO AN ADULT LONG-TERM RELATIONSHIP</a:t>
            </a:r>
            <a:endParaRPr lang="en-US" sz="2800" dirty="0">
              <a:solidFill>
                <a:srgbClr val="142864"/>
              </a:solidFill>
              <a:latin typeface="Montserrat Semi Bold" pitchFamily="50" charset="0"/>
            </a:endParaRPr>
          </a:p>
        </p:txBody>
      </p:sp>
      <p:sp>
        <p:nvSpPr>
          <p:cNvPr id="5" name="Content Placeholder 4"/>
          <p:cNvSpPr>
            <a:spLocks noGrp="1"/>
          </p:cNvSpPr>
          <p:nvPr>
            <p:ph idx="1"/>
          </p:nvPr>
        </p:nvSpPr>
        <p:spPr>
          <a:xfrm>
            <a:off x="457200" y="1600200"/>
            <a:ext cx="8229600" cy="5257800"/>
          </a:xfrm>
        </p:spPr>
        <p:txBody>
          <a:bodyPr>
            <a:normAutofit fontScale="62500" lnSpcReduction="20000"/>
          </a:bodyPr>
          <a:lstStyle/>
          <a:p>
            <a:r>
              <a:rPr lang="en-US" dirty="0" smtClean="0">
                <a:latin typeface="Arial" panose="020B0604020202020204" pitchFamily="34" charset="0"/>
                <a:cs typeface="Arial" panose="020B0604020202020204" pitchFamily="34" charset="0"/>
              </a:rPr>
              <a:t>What are the boundaries of your relationship? Do you really want or need the same kind of relationship you’ve had in the past with other women? (This is a sobering question, isn’t it?)</a:t>
            </a:r>
          </a:p>
          <a:p>
            <a:r>
              <a:rPr lang="en-US" dirty="0" smtClean="0">
                <a:latin typeface="Arial" panose="020B0604020202020204" pitchFamily="34" charset="0"/>
                <a:cs typeface="Arial" panose="020B0604020202020204" pitchFamily="34" charset="0"/>
              </a:rPr>
              <a:t>What do the two of you need to know about each other’s real-world situation?</a:t>
            </a:r>
          </a:p>
          <a:p>
            <a:pPr lvl="1"/>
            <a:r>
              <a:rPr lang="en-US" dirty="0" smtClean="0">
                <a:latin typeface="Arial" panose="020B0604020202020204" pitchFamily="34" charset="0"/>
                <a:cs typeface="Arial" panose="020B0604020202020204" pitchFamily="34" charset="0"/>
              </a:rPr>
              <a:t>Financial condition</a:t>
            </a:r>
          </a:p>
          <a:p>
            <a:pPr lvl="1"/>
            <a:r>
              <a:rPr lang="en-US" dirty="0" smtClean="0">
                <a:latin typeface="Arial" panose="020B0604020202020204" pitchFamily="34" charset="0"/>
                <a:cs typeface="Arial" panose="020B0604020202020204" pitchFamily="34" charset="0"/>
              </a:rPr>
              <a:t>Familial responsibilities</a:t>
            </a:r>
          </a:p>
          <a:p>
            <a:pPr lvl="1"/>
            <a:r>
              <a:rPr lang="en-US" dirty="0" smtClean="0">
                <a:latin typeface="Arial" panose="020B0604020202020204" pitchFamily="34" charset="0"/>
                <a:cs typeface="Arial" panose="020B0604020202020204" pitchFamily="34" charset="0"/>
              </a:rPr>
              <a:t>Health-related matters</a:t>
            </a:r>
          </a:p>
          <a:p>
            <a:pPr lvl="1"/>
            <a:r>
              <a:rPr lang="en-US" dirty="0" smtClean="0">
                <a:latin typeface="Arial" panose="020B0604020202020204" pitchFamily="34" charset="0"/>
                <a:cs typeface="Arial" panose="020B0604020202020204" pitchFamily="34" charset="0"/>
              </a:rPr>
              <a:t>Career concerns</a:t>
            </a:r>
          </a:p>
          <a:p>
            <a:r>
              <a:rPr lang="en-US" dirty="0">
                <a:latin typeface="Arial" panose="020B0604020202020204" pitchFamily="34" charset="0"/>
                <a:cs typeface="Arial" panose="020B0604020202020204" pitchFamily="34" charset="0"/>
              </a:rPr>
              <a:t>What if you both own homes</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What if relocation is required?</a:t>
            </a:r>
          </a:p>
          <a:p>
            <a:pPr lvl="1"/>
            <a:r>
              <a:rPr lang="en-US" dirty="0" smtClean="0">
                <a:latin typeface="Arial" panose="020B0604020202020204" pitchFamily="34" charset="0"/>
                <a:cs typeface="Arial" panose="020B0604020202020204" pitchFamily="34" charset="0"/>
              </a:rPr>
              <a:t>Never become emotionally attached without </a:t>
            </a:r>
            <a:r>
              <a:rPr lang="en-US" dirty="0">
                <a:latin typeface="Arial" panose="020B0604020202020204" pitchFamily="34" charset="0"/>
                <a:cs typeface="Arial" panose="020B0604020202020204" pitchFamily="34" charset="0"/>
              </a:rPr>
              <a:t>considering this</a:t>
            </a:r>
          </a:p>
          <a:p>
            <a:pPr lvl="1"/>
            <a:r>
              <a:rPr lang="en-US" dirty="0">
                <a:latin typeface="Arial" panose="020B0604020202020204" pitchFamily="34" charset="0"/>
                <a:cs typeface="Arial" panose="020B0604020202020204" pitchFamily="34" charset="0"/>
              </a:rPr>
              <a:t>Family ties matter more than professional </a:t>
            </a:r>
            <a:r>
              <a:rPr lang="en-US" dirty="0" smtClean="0">
                <a:latin typeface="Arial" panose="020B0604020202020204" pitchFamily="34" charset="0"/>
                <a:cs typeface="Arial" panose="020B0604020202020204" pitchFamily="34" charset="0"/>
              </a:rPr>
              <a:t>ones</a:t>
            </a:r>
          </a:p>
          <a:p>
            <a:pPr lvl="1"/>
            <a:r>
              <a:rPr lang="en-US" dirty="0" smtClean="0">
                <a:latin typeface="Arial" panose="020B0604020202020204" pitchFamily="34" charset="0"/>
                <a:cs typeface="Arial" panose="020B0604020202020204" pitchFamily="34" charset="0"/>
              </a:rPr>
              <a:t>There is going to be a right answer, and it shouldn’t come down to either convenience or chivalry</a:t>
            </a:r>
          </a:p>
          <a:p>
            <a:pPr marL="457200" lvl="1" indent="0">
              <a:buNone/>
            </a:pPr>
            <a:endParaRPr lang="en-US" dirty="0" smtClean="0">
              <a:latin typeface="Arial" panose="020B0604020202020204" pitchFamily="34" charset="0"/>
              <a:cs typeface="Arial" panose="020B0604020202020204" pitchFamily="34" charset="0"/>
            </a:endParaRPr>
          </a:p>
          <a:p>
            <a:pPr marL="0" indent="0" algn="ctr">
              <a:buNone/>
            </a:pPr>
            <a:r>
              <a:rPr lang="en-US" b="1" dirty="0" smtClean="0">
                <a:solidFill>
                  <a:srgbClr val="142864"/>
                </a:solidFill>
                <a:latin typeface="Arial" panose="020B0604020202020204" pitchFamily="34" charset="0"/>
                <a:cs typeface="Arial" panose="020B0604020202020204" pitchFamily="34" charset="0"/>
              </a:rPr>
              <a:t>These topics (and those that follow on the next two slides) all have to be discussed before getting serious.</a:t>
            </a:r>
          </a:p>
          <a:p>
            <a:pPr lvl="1"/>
            <a:endParaRPr lang="en-US" b="1" dirty="0" smtClean="0"/>
          </a:p>
          <a:p>
            <a:pPr lvl="1"/>
            <a:endParaRPr lang="en-US" dirty="0"/>
          </a:p>
        </p:txBody>
      </p:sp>
    </p:spTree>
    <p:extLst>
      <p:ext uri="{BB962C8B-B14F-4D97-AF65-F5344CB8AC3E}">
        <p14:creationId xmlns:p14="http://schemas.microsoft.com/office/powerpoint/2010/main" val="4119891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046" y="228600"/>
            <a:ext cx="8229600" cy="1143000"/>
          </a:xfrm>
        </p:spPr>
        <p:txBody>
          <a:bodyPr>
            <a:normAutofit fontScale="90000"/>
          </a:bodyPr>
          <a:lstStyle/>
          <a:p>
            <a:r>
              <a:rPr lang="en-US" dirty="0" smtClean="0">
                <a:solidFill>
                  <a:srgbClr val="142864"/>
                </a:solidFill>
                <a:latin typeface="Montserrat Semi Bold" pitchFamily="50" charset="0"/>
              </a:rPr>
              <a:t>SHOULD YOU GET MARRIED (AGAIN)?</a:t>
            </a:r>
            <a:endParaRPr lang="en-US" dirty="0">
              <a:solidFill>
                <a:srgbClr val="142864"/>
              </a:solidFill>
              <a:latin typeface="Montserrat Semi Bold" pitchFamily="50" charset="0"/>
            </a:endParaRPr>
          </a:p>
        </p:txBody>
      </p:sp>
      <p:sp>
        <p:nvSpPr>
          <p:cNvPr id="4" name="Content Placeholder 3"/>
          <p:cNvSpPr>
            <a:spLocks noGrp="1"/>
          </p:cNvSpPr>
          <p:nvPr>
            <p:ph sz="half" idx="2"/>
          </p:nvPr>
        </p:nvSpPr>
        <p:spPr>
          <a:xfrm>
            <a:off x="4648200" y="1676400"/>
            <a:ext cx="4038600" cy="4343400"/>
          </a:xfrm>
        </p:spPr>
        <p:txBody>
          <a:bodyPr>
            <a:noAutofit/>
          </a:bodyPr>
          <a:lstStyle/>
          <a:p>
            <a:r>
              <a:rPr lang="en-US" sz="2100" dirty="0" smtClean="0">
                <a:latin typeface="Arial" panose="020B0604020202020204" pitchFamily="34" charset="0"/>
                <a:cs typeface="Arial" panose="020B0604020202020204" pitchFamily="34" charset="0"/>
              </a:rPr>
              <a:t>There has to be a solid reason WHY.</a:t>
            </a:r>
          </a:p>
          <a:p>
            <a:r>
              <a:rPr lang="en-US" sz="2100" dirty="0" smtClean="0">
                <a:latin typeface="Arial" panose="020B0604020202020204" pitchFamily="34" charset="0"/>
                <a:cs typeface="Arial" panose="020B0604020202020204" pitchFamily="34" charset="0"/>
              </a:rPr>
              <a:t>To pre-</a:t>
            </a:r>
            <a:r>
              <a:rPr lang="en-US" sz="2100" dirty="0" err="1" smtClean="0">
                <a:latin typeface="Arial" panose="020B0604020202020204" pitchFamily="34" charset="0"/>
                <a:cs typeface="Arial" panose="020B0604020202020204" pitchFamily="34" charset="0"/>
              </a:rPr>
              <a:t>nup</a:t>
            </a:r>
            <a:r>
              <a:rPr lang="en-US" sz="2100" dirty="0" smtClean="0">
                <a:latin typeface="Arial" panose="020B0604020202020204" pitchFamily="34" charset="0"/>
                <a:cs typeface="Arial" panose="020B0604020202020204" pitchFamily="34" charset="0"/>
              </a:rPr>
              <a:t> or not to pre-</a:t>
            </a:r>
            <a:r>
              <a:rPr lang="en-US" sz="2100" dirty="0" err="1" smtClean="0">
                <a:latin typeface="Arial" panose="020B0604020202020204" pitchFamily="34" charset="0"/>
                <a:cs typeface="Arial" panose="020B0604020202020204" pitchFamily="34" charset="0"/>
              </a:rPr>
              <a:t>nup</a:t>
            </a:r>
            <a:r>
              <a:rPr lang="en-US" sz="2100" dirty="0" smtClean="0">
                <a:latin typeface="Arial" panose="020B0604020202020204" pitchFamily="34" charset="0"/>
                <a:cs typeface="Arial" panose="020B0604020202020204" pitchFamily="34" charset="0"/>
              </a:rPr>
              <a:t>? (complications of life accomplishment and net worth)</a:t>
            </a:r>
          </a:p>
          <a:p>
            <a:r>
              <a:rPr lang="en-US" sz="2100" dirty="0" smtClean="0">
                <a:latin typeface="Arial" panose="020B0604020202020204" pitchFamily="34" charset="0"/>
                <a:cs typeface="Arial" panose="020B0604020202020204" pitchFamily="34" charset="0"/>
              </a:rPr>
              <a:t>Be current with the common law marriage situation in your state, etc.</a:t>
            </a:r>
          </a:p>
          <a:p>
            <a:r>
              <a:rPr lang="en-US" sz="2100" dirty="0" smtClean="0">
                <a:latin typeface="Arial" panose="020B0604020202020204" pitchFamily="34" charset="0"/>
                <a:cs typeface="Arial" panose="020B0604020202020204" pitchFamily="34" charset="0"/>
              </a:rPr>
              <a:t>Know exactly what you have to gain and lose.</a:t>
            </a:r>
          </a:p>
          <a:p>
            <a:r>
              <a:rPr lang="en-US" sz="2100" dirty="0" smtClean="0">
                <a:latin typeface="Arial" panose="020B0604020202020204" pitchFamily="34" charset="0"/>
                <a:cs typeface="Arial" panose="020B0604020202020204" pitchFamily="34" charset="0"/>
              </a:rPr>
              <a:t>Make your own decisions, and they can’t be purely emotional ones.</a:t>
            </a:r>
            <a:endParaRPr lang="en-US" sz="2100" dirty="0">
              <a:latin typeface="Arial" panose="020B0604020202020204" pitchFamily="34" charset="0"/>
              <a:cs typeface="Arial" panose="020B0604020202020204" pitchFamily="34" charset="0"/>
            </a:endParaRPr>
          </a:p>
        </p:txBody>
      </p:sp>
      <p:pic>
        <p:nvPicPr>
          <p:cNvPr id="20482" name="Picture 2" descr="C:\1 X &amp; Y Communications\Masterclass For Men\For Mature Audiences Only\Images\Depositphotos_152811828_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173" y="2209800"/>
            <a:ext cx="4245047"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718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1143000"/>
          </a:xfrm>
        </p:spPr>
        <p:txBody>
          <a:bodyPr>
            <a:noAutofit/>
          </a:bodyPr>
          <a:lstStyle/>
          <a:p>
            <a:r>
              <a:rPr lang="en-US" dirty="0" smtClean="0">
                <a:solidFill>
                  <a:srgbClr val="142864"/>
                </a:solidFill>
                <a:latin typeface="Montserrat Semi Bold" pitchFamily="50" charset="0"/>
              </a:rPr>
              <a:t>WHAT IF SHE HAS KIDS?</a:t>
            </a:r>
            <a:endParaRPr lang="en-US" dirty="0">
              <a:solidFill>
                <a:srgbClr val="142864"/>
              </a:solidFill>
              <a:latin typeface="Montserrat Semi Bold" pitchFamily="50" charset="0"/>
            </a:endParaRPr>
          </a:p>
        </p:txBody>
      </p:sp>
      <p:sp>
        <p:nvSpPr>
          <p:cNvPr id="4" name="Content Placeholder 3"/>
          <p:cNvSpPr>
            <a:spLocks noGrp="1"/>
          </p:cNvSpPr>
          <p:nvPr>
            <p:ph sz="half" idx="2"/>
          </p:nvPr>
        </p:nvSpPr>
        <p:spPr>
          <a:xfrm>
            <a:off x="381000" y="1447800"/>
            <a:ext cx="8458200" cy="5334000"/>
          </a:xfrm>
        </p:spPr>
        <p:txBody>
          <a:bodyPr>
            <a:noAutofit/>
          </a:bodyPr>
          <a:lstStyle/>
          <a:p>
            <a:r>
              <a:rPr lang="en-US" sz="2000" b="1" dirty="0">
                <a:latin typeface="Arial" panose="020B0604020202020204" pitchFamily="34" charset="0"/>
                <a:cs typeface="Arial" panose="020B0604020202020204" pitchFamily="34" charset="0"/>
              </a:rPr>
              <a:t>H</a:t>
            </a:r>
            <a:r>
              <a:rPr lang="en-US" sz="2000" b="1" dirty="0" smtClean="0">
                <a:latin typeface="Arial" panose="020B0604020202020204" pitchFamily="34" charset="0"/>
                <a:cs typeface="Arial" panose="020B0604020202020204" pitchFamily="34" charset="0"/>
              </a:rPr>
              <a:t>er kids who still live at home</a:t>
            </a:r>
          </a:p>
          <a:p>
            <a:pPr lvl="1"/>
            <a:r>
              <a:rPr lang="en-US" sz="2000" dirty="0" smtClean="0">
                <a:latin typeface="Arial" panose="020B0604020202020204" pitchFamily="34" charset="0"/>
                <a:cs typeface="Arial" panose="020B0604020202020204" pitchFamily="34" charset="0"/>
              </a:rPr>
              <a:t>Out of the mouths of babes…</a:t>
            </a:r>
          </a:p>
          <a:p>
            <a:pPr lvl="1"/>
            <a:r>
              <a:rPr lang="en-US" sz="2000" dirty="0" smtClean="0">
                <a:latin typeface="Arial" panose="020B0604020202020204" pitchFamily="34" charset="0"/>
                <a:cs typeface="Arial" panose="020B0604020202020204" pitchFamily="34" charset="0"/>
              </a:rPr>
              <a:t>Their opinions will matter, but should not be definitive</a:t>
            </a:r>
          </a:p>
          <a:p>
            <a:pPr lvl="1"/>
            <a:r>
              <a:rPr lang="en-US" sz="2000" dirty="0" smtClean="0">
                <a:latin typeface="Arial" panose="020B0604020202020204" pitchFamily="34" charset="0"/>
                <a:cs typeface="Arial" panose="020B0604020202020204" pitchFamily="34" charset="0"/>
              </a:rPr>
              <a:t>Expect unreasonable demands and other behavior, and never respond in anger (let alone in kind).</a:t>
            </a:r>
          </a:p>
          <a:p>
            <a:pPr lvl="1"/>
            <a:r>
              <a:rPr lang="en-US" sz="2000" dirty="0" smtClean="0">
                <a:latin typeface="Arial" panose="020B0604020202020204" pitchFamily="34" charset="0"/>
                <a:cs typeface="Arial" panose="020B0604020202020204" pitchFamily="34" charset="0"/>
              </a:rPr>
              <a:t>You and only you can decide if you’re willing to live with them. And they’re not going away.</a:t>
            </a:r>
          </a:p>
          <a:p>
            <a:pPr lvl="1"/>
            <a:r>
              <a:rPr lang="en-US" sz="2000" dirty="0" smtClean="0">
                <a:latin typeface="Arial" panose="020B0604020202020204" pitchFamily="34" charset="0"/>
                <a:cs typeface="Arial" panose="020B0604020202020204" pitchFamily="34" charset="0"/>
              </a:rPr>
              <a:t>They’ll be their mother’s top priority, and that’s nothing against you.</a:t>
            </a:r>
          </a:p>
          <a:p>
            <a:r>
              <a:rPr lang="en-US" sz="2000" b="1" dirty="0" smtClean="0">
                <a:latin typeface="Arial" panose="020B0604020202020204" pitchFamily="34" charset="0"/>
                <a:cs typeface="Arial" panose="020B0604020202020204" pitchFamily="34" charset="0"/>
              </a:rPr>
              <a:t>Her grown children</a:t>
            </a:r>
          </a:p>
          <a:p>
            <a:pPr lvl="1"/>
            <a:r>
              <a:rPr lang="en-US" sz="2000" dirty="0">
                <a:latin typeface="Arial" panose="020B0604020202020204" pitchFamily="34" charset="0"/>
                <a:cs typeface="Arial" panose="020B0604020202020204" pitchFamily="34" charset="0"/>
              </a:rPr>
              <a:t>Adult kids aren’t necessarily less complicated than kids who are still at home</a:t>
            </a:r>
            <a:r>
              <a:rPr lang="en-US" sz="2000" dirty="0" smtClean="0">
                <a:latin typeface="Arial" panose="020B0604020202020204" pitchFamily="34" charset="0"/>
                <a:cs typeface="Arial" panose="020B0604020202020204" pitchFamily="34" charset="0"/>
              </a:rPr>
              <a:t>.  They may be MORE so.</a:t>
            </a:r>
            <a:endParaRPr lang="en-US" sz="2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Fears are related as much to the Casey </a:t>
            </a:r>
            <a:r>
              <a:rPr lang="en-US" sz="2000" dirty="0" err="1">
                <a:latin typeface="Arial" panose="020B0604020202020204" pitchFamily="34" charset="0"/>
                <a:cs typeface="Arial" panose="020B0604020202020204" pitchFamily="34" charset="0"/>
              </a:rPr>
              <a:t>Kasem</a:t>
            </a:r>
            <a:r>
              <a:rPr lang="en-US" sz="2000" dirty="0">
                <a:latin typeface="Arial" panose="020B0604020202020204" pitchFamily="34" charset="0"/>
                <a:cs typeface="Arial" panose="020B0604020202020204" pitchFamily="34" charset="0"/>
              </a:rPr>
              <a:t> situation as to their inheritance</a:t>
            </a:r>
            <a:r>
              <a:rPr lang="en-US" sz="20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6379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1143000"/>
          </a:xfrm>
        </p:spPr>
        <p:txBody>
          <a:bodyPr>
            <a:noAutofit/>
          </a:bodyPr>
          <a:lstStyle/>
          <a:p>
            <a:r>
              <a:rPr lang="en-US" sz="3600" dirty="0">
                <a:solidFill>
                  <a:srgbClr val="142864"/>
                </a:solidFill>
                <a:latin typeface="Montserrat Semi Bold" pitchFamily="50" charset="0"/>
              </a:rPr>
              <a:t>OTHER PEOPLE IN YOUR LIFE AND THEIR PESKY OPINIONS</a:t>
            </a:r>
            <a:br>
              <a:rPr lang="en-US" sz="3600" dirty="0">
                <a:solidFill>
                  <a:srgbClr val="142864"/>
                </a:solidFill>
                <a:latin typeface="Montserrat Semi Bold" pitchFamily="50" charset="0"/>
              </a:rPr>
            </a:br>
            <a:endParaRPr lang="en-US" sz="3600" dirty="0">
              <a:solidFill>
                <a:srgbClr val="142864"/>
              </a:solidFill>
              <a:latin typeface="Montserrat Semi Bold" pitchFamily="50" charset="0"/>
            </a:endParaRPr>
          </a:p>
        </p:txBody>
      </p:sp>
      <p:sp>
        <p:nvSpPr>
          <p:cNvPr id="4" name="Content Placeholder 3"/>
          <p:cNvSpPr>
            <a:spLocks noGrp="1"/>
          </p:cNvSpPr>
          <p:nvPr>
            <p:ph sz="half" idx="2"/>
          </p:nvPr>
        </p:nvSpPr>
        <p:spPr>
          <a:xfrm>
            <a:off x="381000" y="1295400"/>
            <a:ext cx="8458200" cy="5334000"/>
          </a:xfrm>
        </p:spPr>
        <p:txBody>
          <a:bodyPr>
            <a:noAutofit/>
          </a:bodyPr>
          <a:lstStyle/>
          <a:p>
            <a:r>
              <a:rPr lang="en-US" sz="1700" b="1" dirty="0" smtClean="0">
                <a:latin typeface="Arial" panose="020B0604020202020204" pitchFamily="34" charset="0"/>
                <a:cs typeface="Arial" panose="020B0604020202020204" pitchFamily="34" charset="0"/>
              </a:rPr>
              <a:t>What about YOUR kids, regardless of age?</a:t>
            </a:r>
          </a:p>
          <a:p>
            <a:pPr lvl="1"/>
            <a:r>
              <a:rPr lang="en-US" sz="1700" dirty="0" smtClean="0">
                <a:latin typeface="Arial" panose="020B0604020202020204" pitchFamily="34" charset="0"/>
                <a:cs typeface="Arial" panose="020B0604020202020204" pitchFamily="34" charset="0"/>
              </a:rPr>
              <a:t>Everything above still applies, regardless of who is the birth parent</a:t>
            </a:r>
          </a:p>
          <a:p>
            <a:pPr lvl="1"/>
            <a:r>
              <a:rPr lang="en-US" sz="1700" dirty="0" smtClean="0">
                <a:latin typeface="Arial" panose="020B0604020202020204" pitchFamily="34" charset="0"/>
                <a:cs typeface="Arial" panose="020B0604020202020204" pitchFamily="34" charset="0"/>
              </a:rPr>
              <a:t>The </a:t>
            </a:r>
            <a:r>
              <a:rPr lang="en-US" sz="1700" dirty="0">
                <a:latin typeface="Arial" panose="020B0604020202020204" pitchFamily="34" charset="0"/>
                <a:cs typeface="Arial" panose="020B0604020202020204" pitchFamily="34" charset="0"/>
              </a:rPr>
              <a:t>amount of time you’ve been single after divorcing/losing Mom will NEVER be long enough.</a:t>
            </a:r>
          </a:p>
          <a:p>
            <a:pPr lvl="1"/>
            <a:r>
              <a:rPr lang="en-US" sz="1700" dirty="0" smtClean="0">
                <a:latin typeface="Arial" panose="020B0604020202020204" pitchFamily="34" charset="0"/>
                <a:cs typeface="Arial" panose="020B0604020202020204" pitchFamily="34" charset="0"/>
              </a:rPr>
              <a:t>Remember </a:t>
            </a:r>
            <a:r>
              <a:rPr lang="en-US" sz="1700" dirty="0">
                <a:latin typeface="Arial" panose="020B0604020202020204" pitchFamily="34" charset="0"/>
                <a:cs typeface="Arial" panose="020B0604020202020204" pitchFamily="34" charset="0"/>
              </a:rPr>
              <a:t>also their relationship to their mom will always be sacrosanct, even though you have to live your life</a:t>
            </a:r>
            <a:r>
              <a:rPr lang="en-US" sz="1700" dirty="0" smtClean="0">
                <a:latin typeface="Arial" panose="020B0604020202020204" pitchFamily="34" charset="0"/>
                <a:cs typeface="Arial" panose="020B0604020202020204" pitchFamily="34" charset="0"/>
              </a:rPr>
              <a:t>.</a:t>
            </a:r>
          </a:p>
          <a:p>
            <a:r>
              <a:rPr lang="en-US" sz="1700" b="1" dirty="0" smtClean="0">
                <a:latin typeface="Arial" panose="020B0604020202020204" pitchFamily="34" charset="0"/>
                <a:cs typeface="Arial" panose="020B0604020202020204" pitchFamily="34" charset="0"/>
              </a:rPr>
              <a:t>What about the kids you perhaps have together someday?</a:t>
            </a:r>
          </a:p>
          <a:p>
            <a:pPr lvl="1"/>
            <a:r>
              <a:rPr lang="en-US" sz="1700" dirty="0" smtClean="0">
                <a:latin typeface="Arial" panose="020B0604020202020204" pitchFamily="34" charset="0"/>
                <a:cs typeface="Arial" panose="020B0604020202020204" pitchFamily="34" charset="0"/>
              </a:rPr>
              <a:t>Is your energy level up to the challenge?</a:t>
            </a:r>
          </a:p>
          <a:p>
            <a:pPr lvl="1"/>
            <a:r>
              <a:rPr lang="en-US" sz="1700" dirty="0" smtClean="0">
                <a:latin typeface="Arial" panose="020B0604020202020204" pitchFamily="34" charset="0"/>
                <a:cs typeface="Arial" panose="020B0604020202020204" pitchFamily="34" charset="0"/>
              </a:rPr>
              <a:t>What are the psychological ramifications of them having both parents at home, unlike their half-siblings?</a:t>
            </a:r>
          </a:p>
          <a:p>
            <a:pPr lvl="1"/>
            <a:r>
              <a:rPr lang="en-US" sz="1700" dirty="0" smtClean="0">
                <a:latin typeface="Arial" panose="020B0604020202020204" pitchFamily="34" charset="0"/>
                <a:cs typeface="Arial" panose="020B0604020202020204" pitchFamily="34" charset="0"/>
              </a:rPr>
              <a:t>Is the “empty nest” overrated?</a:t>
            </a:r>
            <a:endParaRPr lang="en-US" sz="1700" dirty="0">
              <a:latin typeface="Arial" panose="020B0604020202020204" pitchFamily="34" charset="0"/>
              <a:cs typeface="Arial" panose="020B0604020202020204" pitchFamily="34" charset="0"/>
            </a:endParaRPr>
          </a:p>
          <a:p>
            <a:r>
              <a:rPr lang="en-US" sz="1700" b="1" dirty="0">
                <a:latin typeface="Arial" panose="020B0604020202020204" pitchFamily="34" charset="0"/>
                <a:cs typeface="Arial" panose="020B0604020202020204" pitchFamily="34" charset="0"/>
              </a:rPr>
              <a:t>Dealing with aging parents…maybe even living in</a:t>
            </a:r>
            <a:r>
              <a:rPr lang="en-US" sz="1700" b="1" dirty="0" smtClean="0">
                <a:latin typeface="Arial" panose="020B0604020202020204" pitchFamily="34" charset="0"/>
                <a:cs typeface="Arial" panose="020B0604020202020204" pitchFamily="34" charset="0"/>
              </a:rPr>
              <a:t>.</a:t>
            </a:r>
          </a:p>
          <a:p>
            <a:pPr lvl="1" indent="-342900"/>
            <a:r>
              <a:rPr lang="en-US" sz="1700" dirty="0" smtClean="0">
                <a:latin typeface="Arial" panose="020B0604020202020204" pitchFamily="34" charset="0"/>
                <a:cs typeface="Arial" panose="020B0604020202020204" pitchFamily="34" charset="0"/>
              </a:rPr>
              <a:t>This is nothing to be ashamed of. You are NOT “living at home”.</a:t>
            </a:r>
          </a:p>
          <a:p>
            <a:pPr lvl="1" indent="-342900"/>
            <a:r>
              <a:rPr lang="en-US" sz="1700" dirty="0" smtClean="0">
                <a:latin typeface="Arial" panose="020B0604020202020204" pitchFamily="34" charset="0"/>
                <a:cs typeface="Arial" panose="020B0604020202020204" pitchFamily="34" charset="0"/>
              </a:rPr>
              <a:t>Nevertheless, you may have to plan around the reality of the situation.</a:t>
            </a:r>
          </a:p>
          <a:p>
            <a:r>
              <a:rPr lang="en-US" sz="1700" b="1" dirty="0" smtClean="0">
                <a:latin typeface="Arial" panose="020B0604020202020204" pitchFamily="34" charset="0"/>
                <a:cs typeface="Arial" panose="020B0604020202020204" pitchFamily="34" charset="0"/>
              </a:rPr>
              <a:t>Your friends may have opinions, but weigh them carefully and look for patterns</a:t>
            </a:r>
          </a:p>
          <a:p>
            <a:r>
              <a:rPr lang="en-US" sz="1700" b="1" dirty="0" smtClean="0">
                <a:latin typeface="Arial" panose="020B0604020202020204" pitchFamily="34" charset="0"/>
                <a:cs typeface="Arial" panose="020B0604020202020204" pitchFamily="34" charset="0"/>
              </a:rPr>
              <a:t>Can you socialize with her? Can you take her to corporate functions?</a:t>
            </a:r>
            <a:endParaRPr lang="en-US" sz="1700" b="1"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9566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42864"/>
                </a:solidFill>
                <a:latin typeface="Montserrat Semi Bold" pitchFamily="50" charset="0"/>
              </a:rPr>
              <a:t>THE INFAMOUS “REUNION MAGIC” FACTOR</a:t>
            </a:r>
            <a:endParaRPr lang="en-US" dirty="0">
              <a:solidFill>
                <a:srgbClr val="142864"/>
              </a:solidFill>
              <a:latin typeface="Montserrat Semi Bold" pitchFamily="50" charset="0"/>
            </a:endParaRPr>
          </a:p>
        </p:txBody>
      </p:sp>
      <p:sp>
        <p:nvSpPr>
          <p:cNvPr id="5" name="Content Placeholder 4"/>
          <p:cNvSpPr>
            <a:spLocks noGrp="1"/>
          </p:cNvSpPr>
          <p:nvPr>
            <p:ph idx="1"/>
          </p:nvPr>
        </p:nvSpPr>
        <p:spPr>
          <a:xfrm>
            <a:off x="457200" y="1600200"/>
            <a:ext cx="8229600" cy="5105400"/>
          </a:xfrm>
        </p:spPr>
        <p:txBody>
          <a:bodyPr>
            <a:normAutofit fontScale="70000" lnSpcReduction="20000"/>
          </a:bodyPr>
          <a:lstStyle/>
          <a:p>
            <a:r>
              <a:rPr lang="en-US" dirty="0">
                <a:latin typeface="Arial" panose="020B0604020202020204" pitchFamily="34" charset="0"/>
                <a:cs typeface="Arial" panose="020B0604020202020204" pitchFamily="34" charset="0"/>
              </a:rPr>
              <a:t>Reconnecting with old-flames from years ago or “Reunion Magic”. </a:t>
            </a:r>
            <a:r>
              <a:rPr lang="en-US" dirty="0" smtClean="0">
                <a:latin typeface="Arial" panose="020B0604020202020204" pitchFamily="34" charset="0"/>
                <a:cs typeface="Arial" panose="020B0604020202020204" pitchFamily="34" charset="0"/>
              </a:rPr>
              <a:t>It’s </a:t>
            </a:r>
            <a:r>
              <a:rPr lang="en-US" dirty="0">
                <a:latin typeface="Arial" panose="020B0604020202020204" pitchFamily="34" charset="0"/>
                <a:cs typeface="Arial" panose="020B0604020202020204" pitchFamily="34" charset="0"/>
              </a:rPr>
              <a:t>a </a:t>
            </a:r>
            <a:r>
              <a:rPr lang="en-US" dirty="0" smtClean="0">
                <a:latin typeface="Arial" panose="020B0604020202020204" pitchFamily="34" charset="0"/>
                <a:cs typeface="Arial" panose="020B0604020202020204" pitchFamily="34" charset="0"/>
              </a:rPr>
              <a:t>thing…be it at in-person reunions or on social media.</a:t>
            </a:r>
          </a:p>
          <a:p>
            <a:r>
              <a:rPr lang="en-US" dirty="0" smtClean="0">
                <a:latin typeface="Arial" panose="020B0604020202020204" pitchFamily="34" charset="0"/>
                <a:cs typeface="Arial" panose="020B0604020202020204" pitchFamily="34" charset="0"/>
              </a:rPr>
              <a:t>BUT…the </a:t>
            </a:r>
            <a:r>
              <a:rPr lang="en-US" dirty="0">
                <a:latin typeface="Arial" panose="020B0604020202020204" pitchFamily="34" charset="0"/>
                <a:cs typeface="Arial" panose="020B0604020202020204" pitchFamily="34" charset="0"/>
              </a:rPr>
              <a:t>caveat is you are NOT who you were back then, and that may be a good </a:t>
            </a:r>
            <a:r>
              <a:rPr lang="en-US" dirty="0" smtClean="0">
                <a:latin typeface="Arial" panose="020B0604020202020204" pitchFamily="34" charset="0"/>
                <a:cs typeface="Arial" panose="020B0604020202020204" pitchFamily="34" charset="0"/>
              </a:rPr>
              <a:t>thing.</a:t>
            </a:r>
          </a:p>
          <a:p>
            <a:r>
              <a:rPr lang="en-US" dirty="0" smtClean="0">
                <a:latin typeface="Arial" panose="020B0604020202020204" pitchFamily="34" charset="0"/>
                <a:cs typeface="Arial" panose="020B0604020202020204" pitchFamily="34" charset="0"/>
              </a:rPr>
              <a:t>The “J</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Geils</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Effect” </a:t>
            </a:r>
            <a:r>
              <a:rPr lang="en-US" dirty="0">
                <a:latin typeface="Arial" panose="020B0604020202020204" pitchFamily="34" charset="0"/>
                <a:cs typeface="Arial" panose="020B0604020202020204" pitchFamily="34" charset="0"/>
              </a:rPr>
              <a:t>of finding women on Facebook you knew years ago…your fantasy has just been sold.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On the other hand, don’t be surprised if the “prom queen” vote would likely go VERY differently were it held today. You may be shocked and amazed.  </a:t>
            </a:r>
          </a:p>
          <a:p>
            <a:r>
              <a:rPr lang="en-US" dirty="0" smtClean="0">
                <a:latin typeface="Arial" panose="020B0604020202020204" pitchFamily="34" charset="0"/>
                <a:cs typeface="Arial" panose="020B0604020202020204" pitchFamily="34" charset="0"/>
              </a:rPr>
              <a:t>Understand </a:t>
            </a:r>
            <a:r>
              <a:rPr lang="en-US" dirty="0">
                <a:latin typeface="Arial" panose="020B0604020202020204" pitchFamily="34" charset="0"/>
                <a:cs typeface="Arial" panose="020B0604020202020204" pitchFamily="34" charset="0"/>
              </a:rPr>
              <a:t>both you and SHE are not who </a:t>
            </a:r>
            <a:r>
              <a:rPr lang="en-US" dirty="0" smtClean="0">
                <a:latin typeface="Arial" panose="020B0604020202020204" pitchFamily="34" charset="0"/>
                <a:cs typeface="Arial" panose="020B0604020202020204" pitchFamily="34" charset="0"/>
              </a:rPr>
              <a:t>you </a:t>
            </a:r>
            <a:r>
              <a:rPr lang="en-US" dirty="0">
                <a:latin typeface="Arial" panose="020B0604020202020204" pitchFamily="34" charset="0"/>
                <a:cs typeface="Arial" panose="020B0604020202020204" pitchFamily="34" charset="0"/>
              </a:rPr>
              <a:t>were when </a:t>
            </a:r>
            <a:r>
              <a:rPr lang="en-US" dirty="0" smtClean="0">
                <a:latin typeface="Arial" panose="020B0604020202020204" pitchFamily="34" charset="0"/>
                <a:cs typeface="Arial" panose="020B0604020202020204" pitchFamily="34" charset="0"/>
              </a:rPr>
              <a:t>you </a:t>
            </a:r>
            <a:r>
              <a:rPr lang="en-US" dirty="0">
                <a:latin typeface="Arial" panose="020B0604020202020204" pitchFamily="34" charset="0"/>
                <a:cs typeface="Arial" panose="020B0604020202020204" pitchFamily="34" charset="0"/>
              </a:rPr>
              <a:t>were </a:t>
            </a:r>
            <a:r>
              <a:rPr lang="en-US" dirty="0" smtClean="0">
                <a:latin typeface="Arial" panose="020B0604020202020204" pitchFamily="34" charset="0"/>
                <a:cs typeface="Arial" panose="020B0604020202020204" pitchFamily="34" charset="0"/>
              </a:rPr>
              <a:t>18 </a:t>
            </a:r>
            <a:r>
              <a:rPr lang="en-US" dirty="0">
                <a:latin typeface="Arial" panose="020B0604020202020204" pitchFamily="34" charset="0"/>
                <a:cs typeface="Arial" panose="020B0604020202020204" pitchFamily="34" charset="0"/>
              </a:rPr>
              <a:t>or </a:t>
            </a:r>
            <a:r>
              <a:rPr lang="en-US" dirty="0" smtClean="0">
                <a:latin typeface="Arial" panose="020B0604020202020204" pitchFamily="34" charset="0"/>
                <a:cs typeface="Arial" panose="020B0604020202020204" pitchFamily="34" charset="0"/>
              </a:rPr>
              <a:t>22. This could be for better or worse.</a:t>
            </a:r>
          </a:p>
          <a:p>
            <a:r>
              <a:rPr lang="en-US" dirty="0" smtClean="0">
                <a:latin typeface="Arial" panose="020B0604020202020204" pitchFamily="34" charset="0"/>
                <a:cs typeface="Arial" panose="020B0604020202020204" pitchFamily="34" charset="0"/>
              </a:rPr>
              <a:t>People </a:t>
            </a:r>
            <a:r>
              <a:rPr lang="en-US" dirty="0">
                <a:latin typeface="Arial" panose="020B0604020202020204" pitchFamily="34" charset="0"/>
                <a:cs typeface="Arial" panose="020B0604020202020204" pitchFamily="34" charset="0"/>
              </a:rPr>
              <a:t>tend to get more politically conservative and more religiously </a:t>
            </a:r>
            <a:r>
              <a:rPr lang="en-US" dirty="0" smtClean="0">
                <a:latin typeface="Arial" panose="020B0604020202020204" pitchFamily="34" charset="0"/>
                <a:cs typeface="Arial" panose="020B0604020202020204" pitchFamily="34" charset="0"/>
              </a:rPr>
              <a:t>jaded.</a:t>
            </a:r>
          </a:p>
          <a:p>
            <a:r>
              <a:rPr lang="en-US" dirty="0" smtClean="0">
                <a:latin typeface="Arial" panose="020B0604020202020204" pitchFamily="34" charset="0"/>
                <a:cs typeface="Arial" panose="020B0604020202020204" pitchFamily="34" charset="0"/>
              </a:rPr>
              <a:t>You </a:t>
            </a:r>
            <a:r>
              <a:rPr lang="en-US" dirty="0">
                <a:latin typeface="Arial" panose="020B0604020202020204" pitchFamily="34" charset="0"/>
                <a:cs typeface="Arial" panose="020B0604020202020204" pitchFamily="34" charset="0"/>
              </a:rPr>
              <a:t>have to accept her </a:t>
            </a:r>
            <a:r>
              <a:rPr lang="en-US" dirty="0" smtClean="0">
                <a:latin typeface="Arial" panose="020B0604020202020204" pitchFamily="34" charset="0"/>
                <a:cs typeface="Arial" panose="020B0604020202020204" pitchFamily="34" charset="0"/>
              </a:rPr>
              <a:t>earlier mistakes…and </a:t>
            </a:r>
            <a:r>
              <a:rPr lang="en-US" dirty="0">
                <a:latin typeface="Arial" panose="020B0604020202020204" pitchFamily="34" charset="0"/>
                <a:cs typeface="Arial" panose="020B0604020202020204" pitchFamily="34" charset="0"/>
              </a:rPr>
              <a:t>it helps if you accept YOURS as well.</a:t>
            </a:r>
          </a:p>
          <a:p>
            <a:endParaRPr lang="en-US" dirty="0"/>
          </a:p>
        </p:txBody>
      </p:sp>
    </p:spTree>
    <p:extLst>
      <p:ext uri="{BB962C8B-B14F-4D97-AF65-F5344CB8AC3E}">
        <p14:creationId xmlns:p14="http://schemas.microsoft.com/office/powerpoint/2010/main" val="38852273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ONLINE DATING AND APPS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228600" y="1529668"/>
            <a:ext cx="4724400" cy="5334000"/>
          </a:xfrm>
        </p:spPr>
        <p:txBody>
          <a:bodyPr>
            <a:normAutofit fontScale="55000" lnSpcReduction="20000"/>
          </a:bodyPr>
          <a:lstStyle/>
          <a:p>
            <a:r>
              <a:rPr lang="en-US" dirty="0">
                <a:latin typeface="Arial" panose="020B0604020202020204" pitchFamily="34" charset="0"/>
                <a:cs typeface="Arial" panose="020B0604020202020204" pitchFamily="34" charset="0"/>
              </a:rPr>
              <a:t>Do you HAVE to use “Our Time”? Should you?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What age </a:t>
            </a:r>
            <a:r>
              <a:rPr lang="en-US" dirty="0">
                <a:latin typeface="Arial" panose="020B0604020202020204" pitchFamily="34" charset="0"/>
                <a:cs typeface="Arial" panose="020B0604020202020204" pitchFamily="34" charset="0"/>
              </a:rPr>
              <a:t>range </a:t>
            </a:r>
            <a:r>
              <a:rPr lang="en-US" dirty="0" smtClean="0">
                <a:latin typeface="Arial" panose="020B0604020202020204" pitchFamily="34" charset="0"/>
                <a:cs typeface="Arial" panose="020B0604020202020204" pitchFamily="34" charset="0"/>
              </a:rPr>
              <a:t>should you set in your profile</a:t>
            </a:r>
            <a:r>
              <a:rPr lang="en-US" dirty="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What kind of pics work best?  </a:t>
            </a:r>
          </a:p>
          <a:p>
            <a:r>
              <a:rPr lang="en-US" dirty="0" smtClean="0">
                <a:latin typeface="Arial" panose="020B0604020202020204" pitchFamily="34" charset="0"/>
                <a:cs typeface="Arial" panose="020B0604020202020204" pitchFamily="34" charset="0"/>
              </a:rPr>
              <a:t>Does </a:t>
            </a:r>
            <a:r>
              <a:rPr lang="en-US" dirty="0">
                <a:latin typeface="Arial" panose="020B0604020202020204" pitchFamily="34" charset="0"/>
                <a:cs typeface="Arial" panose="020B0604020202020204" pitchFamily="34" charset="0"/>
              </a:rPr>
              <a:t>the Projection Profile </a:t>
            </a:r>
            <a:r>
              <a:rPr lang="en-US" dirty="0" smtClean="0">
                <a:latin typeface="Arial" panose="020B0604020202020204" pitchFamily="34" charset="0"/>
                <a:cs typeface="Arial" panose="020B0604020202020204" pitchFamily="34" charset="0"/>
              </a:rPr>
              <a:t>methodology change</a:t>
            </a:r>
            <a:r>
              <a:rPr lang="en-US" dirty="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Sugar </a:t>
            </a:r>
            <a:r>
              <a:rPr lang="en-US" dirty="0">
                <a:latin typeface="Arial" panose="020B0604020202020204" pitchFamily="34" charset="0"/>
                <a:cs typeface="Arial" panose="020B0604020202020204" pitchFamily="34" charset="0"/>
              </a:rPr>
              <a:t>daddy </a:t>
            </a:r>
            <a:r>
              <a:rPr lang="en-US" dirty="0" smtClean="0">
                <a:latin typeface="Arial" panose="020B0604020202020204" pitchFamily="34" charset="0"/>
                <a:cs typeface="Arial" panose="020B0604020202020204" pitchFamily="34" charset="0"/>
              </a:rPr>
              <a:t>danger: the </a:t>
            </a:r>
            <a:r>
              <a:rPr lang="en-US" dirty="0">
                <a:latin typeface="Arial" panose="020B0604020202020204" pitchFamily="34" charset="0"/>
                <a:cs typeface="Arial" panose="020B0604020202020204" pitchFamily="34" charset="0"/>
              </a:rPr>
              <a:t>ridiculous trap that is “arrangement</a:t>
            </a:r>
            <a:r>
              <a:rPr lang="en-US" dirty="0" smtClean="0">
                <a:latin typeface="Arial" panose="020B0604020202020204" pitchFamily="34" charset="0"/>
                <a:cs typeface="Arial" panose="020B0604020202020204" pitchFamily="34" charset="0"/>
              </a:rPr>
              <a:t>” sites </a:t>
            </a:r>
            <a:r>
              <a:rPr lang="en-US" dirty="0">
                <a:latin typeface="Arial" panose="020B0604020202020204" pitchFamily="34" charset="0"/>
                <a:cs typeface="Arial" panose="020B0604020202020204" pitchFamily="34" charset="0"/>
              </a:rPr>
              <a:t>or sugar baby sites. </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How </a:t>
            </a:r>
            <a:r>
              <a:rPr lang="en-US" dirty="0">
                <a:latin typeface="Arial" panose="020B0604020202020204" pitchFamily="34" charset="0"/>
                <a:cs typeface="Arial" panose="020B0604020202020204" pitchFamily="34" charset="0"/>
              </a:rPr>
              <a:t>the scam </a:t>
            </a:r>
            <a:r>
              <a:rPr lang="en-US" dirty="0" smtClean="0">
                <a:latin typeface="Arial" panose="020B0604020202020204" pitchFamily="34" charset="0"/>
                <a:cs typeface="Arial" panose="020B0604020202020204" pitchFamily="34" charset="0"/>
              </a:rPr>
              <a:t>works</a:t>
            </a:r>
          </a:p>
          <a:p>
            <a:pPr lvl="1"/>
            <a:r>
              <a:rPr lang="en-US" dirty="0" smtClean="0">
                <a:latin typeface="Arial" panose="020B0604020202020204" pitchFamily="34" charset="0"/>
                <a:cs typeface="Arial" panose="020B0604020202020204" pitchFamily="34" charset="0"/>
              </a:rPr>
              <a:t>Yes, </a:t>
            </a:r>
            <a:r>
              <a:rPr lang="en-US" dirty="0">
                <a:latin typeface="Arial" panose="020B0604020202020204" pitchFamily="34" charset="0"/>
                <a:cs typeface="Arial" panose="020B0604020202020204" pitchFamily="34" charset="0"/>
              </a:rPr>
              <a:t>women do this for full time </a:t>
            </a:r>
            <a:r>
              <a:rPr lang="en-US" dirty="0" smtClean="0">
                <a:latin typeface="Arial" panose="020B0604020202020204" pitchFamily="34" charset="0"/>
                <a:cs typeface="Arial" panose="020B0604020202020204" pitchFamily="34" charset="0"/>
              </a:rPr>
              <a:t>work</a:t>
            </a:r>
          </a:p>
          <a:p>
            <a:pPr lvl="1"/>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It’s </a:t>
            </a:r>
            <a:r>
              <a:rPr lang="en-US" dirty="0" err="1">
                <a:latin typeface="Arial" panose="020B0604020202020204" pitchFamily="34" charset="0"/>
                <a:cs typeface="Arial" panose="020B0604020202020204" pitchFamily="34" charset="0"/>
              </a:rPr>
              <a:t>OnlyFans</a:t>
            </a:r>
            <a:r>
              <a:rPr lang="en-US" dirty="0">
                <a:latin typeface="Arial" panose="020B0604020202020204" pitchFamily="34" charset="0"/>
                <a:cs typeface="Arial" panose="020B0604020202020204" pitchFamily="34" charset="0"/>
              </a:rPr>
              <a:t> money without having to get </a:t>
            </a:r>
            <a:r>
              <a:rPr lang="en-US" dirty="0" smtClean="0">
                <a:latin typeface="Arial" panose="020B0604020202020204" pitchFamily="34" charset="0"/>
                <a:cs typeface="Arial" panose="020B0604020202020204" pitchFamily="34" charset="0"/>
              </a:rPr>
              <a:t>naked.</a:t>
            </a:r>
          </a:p>
          <a:p>
            <a:pPr lvl="1"/>
            <a:r>
              <a:rPr lang="en-US" dirty="0" smtClean="0">
                <a:latin typeface="Arial" panose="020B0604020202020204" pitchFamily="34" charset="0"/>
                <a:cs typeface="Arial" panose="020B0604020202020204" pitchFamily="34" charset="0"/>
              </a:rPr>
              <a:t>Same </a:t>
            </a:r>
            <a:r>
              <a:rPr lang="en-US" dirty="0">
                <a:latin typeface="Arial" panose="020B0604020202020204" pitchFamily="34" charset="0"/>
                <a:cs typeface="Arial" panose="020B0604020202020204" pitchFamily="34" charset="0"/>
              </a:rPr>
              <a:t>holds true for hot girls who “Friend” you on FB</a:t>
            </a:r>
            <a:r>
              <a:rPr lang="en-US" dirty="0" smtClean="0">
                <a:latin typeface="Arial" panose="020B0604020202020204" pitchFamily="34" charset="0"/>
                <a:cs typeface="Arial" panose="020B0604020202020204" pitchFamily="34" charset="0"/>
              </a:rPr>
              <a:t>.</a:t>
            </a:r>
          </a:p>
          <a:p>
            <a:pPr lvl="1"/>
            <a:r>
              <a:rPr lang="en-US" dirty="0" smtClean="0">
                <a:latin typeface="Arial" panose="020B0604020202020204" pitchFamily="34" charset="0"/>
                <a:cs typeface="Arial" panose="020B0604020202020204" pitchFamily="34" charset="0"/>
              </a:rPr>
              <a:t>If you suspect it’s a scam, it likely is.</a:t>
            </a:r>
          </a:p>
          <a:p>
            <a:r>
              <a:rPr lang="en-US" dirty="0">
                <a:latin typeface="Arial" panose="020B0604020202020204" pitchFamily="34" charset="0"/>
                <a:cs typeface="Arial" panose="020B0604020202020204" pitchFamily="34" charset="0"/>
              </a:rPr>
              <a:t>Related: Watch your social media…avoid blasting your ex. Also be sure to Google yourself.  Protect your online reputation</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21507" name="Picture 3" descr="C:\1 X &amp; Y Communications\Masterclass For Men\For Mature Audiences Only\Images\Depositphotos_106154596_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1524000"/>
            <a:ext cx="2895600" cy="4806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4842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cs typeface="Arial" panose="020B0604020202020204" pitchFamily="34" charset="0"/>
              </a:rPr>
              <a:t>WIDOWS AND WIDOWERS</a:t>
            </a:r>
            <a:endParaRPr lang="en-US" dirty="0">
              <a:solidFill>
                <a:srgbClr val="142864"/>
              </a:solidFill>
              <a:latin typeface="Montserrat Semi Bold" pitchFamily="50" charset="0"/>
              <a:cs typeface="Arial" panose="020B0604020202020204" pitchFamily="34" charset="0"/>
            </a:endParaRPr>
          </a:p>
        </p:txBody>
      </p:sp>
      <p:sp>
        <p:nvSpPr>
          <p:cNvPr id="3" name="Content Placeholder 2"/>
          <p:cNvSpPr>
            <a:spLocks noGrp="1"/>
          </p:cNvSpPr>
          <p:nvPr>
            <p:ph idx="1"/>
          </p:nvPr>
        </p:nvSpPr>
        <p:spPr>
          <a:xfrm>
            <a:off x="457200" y="1371600"/>
            <a:ext cx="8229600" cy="5181600"/>
          </a:xfrm>
        </p:spPr>
        <p:txBody>
          <a:bodyPr>
            <a:normAutofit fontScale="70000" lnSpcReduction="20000"/>
          </a:bodyPr>
          <a:lstStyle/>
          <a:p>
            <a:r>
              <a:rPr lang="en-US" dirty="0" smtClean="0">
                <a:latin typeface="Arial" panose="020B0604020202020204" pitchFamily="34" charset="0"/>
                <a:cs typeface="Arial" panose="020B0604020202020204" pitchFamily="34" charset="0"/>
              </a:rPr>
              <a:t>Words matter: There are no “ex-spouses” involved here.</a:t>
            </a:r>
          </a:p>
          <a:p>
            <a:r>
              <a:rPr lang="en-US" dirty="0" smtClean="0">
                <a:latin typeface="Arial" panose="020B0604020202020204" pitchFamily="34" charset="0"/>
                <a:cs typeface="Arial" panose="020B0604020202020204" pitchFamily="34" charset="0"/>
              </a:rPr>
              <a:t>Many who lose a spouse are VERY relationship-ready.</a:t>
            </a:r>
          </a:p>
          <a:p>
            <a:r>
              <a:rPr lang="en-US" dirty="0" smtClean="0">
                <a:latin typeface="Arial" panose="020B0604020202020204" pitchFamily="34" charset="0"/>
                <a:cs typeface="Arial" panose="020B0604020202020204" pitchFamily="34" charset="0"/>
              </a:rPr>
              <a:t>Remember, they didn’t purposefully end their previous relationship.</a:t>
            </a:r>
          </a:p>
          <a:p>
            <a:r>
              <a:rPr lang="en-US" dirty="0" smtClean="0">
                <a:latin typeface="Arial" panose="020B0604020202020204" pitchFamily="34" charset="0"/>
                <a:cs typeface="Arial" panose="020B0604020202020204" pitchFamily="34" charset="0"/>
              </a:rPr>
              <a:t>It’s human nature to avoid those who are experiencing an uncomfortable crisis. Rise above that impulse and you may find a true gem of a woman.</a:t>
            </a:r>
          </a:p>
          <a:p>
            <a:r>
              <a:rPr lang="en-US" dirty="0" smtClean="0">
                <a:latin typeface="Arial" panose="020B0604020202020204" pitchFamily="34" charset="0"/>
                <a:cs typeface="Arial" panose="020B0604020202020204" pitchFamily="34" charset="0"/>
              </a:rPr>
              <a:t>If </a:t>
            </a:r>
            <a:r>
              <a:rPr lang="en-US" i="1" dirty="0" smtClean="0">
                <a:latin typeface="Arial" panose="020B0604020202020204" pitchFamily="34" charset="0"/>
                <a:cs typeface="Arial" panose="020B0604020202020204" pitchFamily="34" charset="0"/>
              </a:rPr>
              <a:t>you</a:t>
            </a:r>
            <a:r>
              <a:rPr lang="en-US" dirty="0" smtClean="0">
                <a:latin typeface="Arial" panose="020B0604020202020204" pitchFamily="34" charset="0"/>
                <a:cs typeface="Arial" panose="020B0604020202020204" pitchFamily="34" charset="0"/>
              </a:rPr>
              <a:t> are a widower…</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Only you can decide not to live in the </a:t>
            </a:r>
            <a:r>
              <a:rPr lang="en-US" dirty="0" smtClean="0">
                <a:latin typeface="Arial" panose="020B0604020202020204" pitchFamily="34" charset="0"/>
                <a:cs typeface="Arial" panose="020B0604020202020204" pitchFamily="34" charset="0"/>
              </a:rPr>
              <a:t>past.</a:t>
            </a:r>
          </a:p>
          <a:p>
            <a:pPr lvl="1"/>
            <a:r>
              <a:rPr lang="en-US" dirty="0" smtClean="0">
                <a:latin typeface="Arial" panose="020B0604020202020204" pitchFamily="34" charset="0"/>
                <a:cs typeface="Arial" panose="020B0604020202020204" pitchFamily="34" charset="0"/>
              </a:rPr>
              <a:t>Would she want you to be alone?</a:t>
            </a:r>
          </a:p>
          <a:p>
            <a:pPr lvl="1"/>
            <a:r>
              <a:rPr lang="en-US" dirty="0" smtClean="0">
                <a:latin typeface="Arial" panose="020B0604020202020204" pitchFamily="34" charset="0"/>
                <a:cs typeface="Arial" panose="020B0604020202020204" pitchFamily="34" charset="0"/>
              </a:rPr>
              <a:t>Work hard to be ready again. It’s good for you.</a:t>
            </a:r>
          </a:p>
          <a:p>
            <a:r>
              <a:rPr lang="en-US" dirty="0" smtClean="0">
                <a:latin typeface="Arial" panose="020B0604020202020204" pitchFamily="34" charset="0"/>
                <a:cs typeface="Arial" panose="020B0604020202020204" pitchFamily="34" charset="0"/>
              </a:rPr>
              <a:t>If </a:t>
            </a:r>
            <a:r>
              <a:rPr lang="en-US" i="1" dirty="0" smtClean="0">
                <a:latin typeface="Arial" panose="020B0604020202020204" pitchFamily="34" charset="0"/>
                <a:cs typeface="Arial" panose="020B0604020202020204" pitchFamily="34" charset="0"/>
              </a:rPr>
              <a:t>she</a:t>
            </a:r>
            <a:r>
              <a:rPr lang="en-US" dirty="0" smtClean="0">
                <a:latin typeface="Arial" panose="020B0604020202020204" pitchFamily="34" charset="0"/>
                <a:cs typeface="Arial" panose="020B0604020202020204" pitchFamily="34" charset="0"/>
              </a:rPr>
              <a:t> is a widow…</a:t>
            </a:r>
          </a:p>
          <a:p>
            <a:pPr lvl="1"/>
            <a:r>
              <a:rPr lang="en-US" dirty="0" smtClean="0">
                <a:latin typeface="Arial" panose="020B0604020202020204" pitchFamily="34" charset="0"/>
                <a:cs typeface="Arial" panose="020B0604020202020204" pitchFamily="34" charset="0"/>
              </a:rPr>
              <a:t>Make no assumptions about what her relationship with her husband was like.</a:t>
            </a:r>
          </a:p>
          <a:p>
            <a:pPr lvl="1"/>
            <a:r>
              <a:rPr lang="en-US" dirty="0" smtClean="0">
                <a:latin typeface="Arial" panose="020B0604020202020204" pitchFamily="34" charset="0"/>
                <a:cs typeface="Arial" panose="020B0604020202020204" pitchFamily="34" charset="0"/>
              </a:rPr>
              <a:t>Don’t feel sorry for her and/or throw a pity party.</a:t>
            </a:r>
          </a:p>
          <a:p>
            <a:pPr lvl="1"/>
            <a:r>
              <a:rPr lang="en-US" dirty="0" smtClean="0">
                <a:latin typeface="Arial" panose="020B0604020202020204" pitchFamily="34" charset="0"/>
                <a:cs typeface="Arial" panose="020B0604020202020204" pitchFamily="34" charset="0"/>
              </a:rPr>
              <a:t>If she wants to talk about it, go for it. If not, wait for her to get there.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52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142864"/>
                </a:solidFill>
                <a:latin typeface="Montserrat Semi Bold" pitchFamily="50" charset="0"/>
              </a:rPr>
              <a:t>POINTS DESERVING CONSIDERATION</a:t>
            </a:r>
            <a:endParaRPr lang="en-US" b="1" dirty="0">
              <a:solidFill>
                <a:srgbClr val="142864"/>
              </a:solidFill>
              <a:latin typeface="Montserrat Semi Bold" pitchFamily="50" charset="0"/>
            </a:endParaRPr>
          </a:p>
        </p:txBody>
      </p:sp>
      <p:sp>
        <p:nvSpPr>
          <p:cNvPr id="3" name="Content Placeholder 2"/>
          <p:cNvSpPr>
            <a:spLocks noGrp="1"/>
          </p:cNvSpPr>
          <p:nvPr>
            <p:ph idx="1"/>
          </p:nvPr>
        </p:nvSpPr>
        <p:spPr>
          <a:xfrm>
            <a:off x="4572000" y="1600200"/>
            <a:ext cx="4114800" cy="4953000"/>
          </a:xfrm>
        </p:spPr>
        <p:txBody>
          <a:bodyPr>
            <a:normAutofit fontScale="77500" lnSpcReduction="20000"/>
          </a:bodyPr>
          <a:lstStyle/>
          <a:p>
            <a:r>
              <a:rPr lang="en-US" dirty="0">
                <a:latin typeface="Arial" panose="020B0604020202020204" pitchFamily="34" charset="0"/>
                <a:cs typeface="Arial" panose="020B0604020202020204" pitchFamily="34" charset="0"/>
              </a:rPr>
              <a:t>Defeating the stigma of being a “distinguished bachelor” (i.e. never married, no kids at 40 or older…women are ruthless about this!)</a:t>
            </a:r>
          </a:p>
          <a:p>
            <a:r>
              <a:rPr lang="en-US" dirty="0">
                <a:latin typeface="Arial" panose="020B0604020202020204" pitchFamily="34" charset="0"/>
                <a:cs typeface="Arial" panose="020B0604020202020204" pitchFamily="34" charset="0"/>
              </a:rPr>
              <a:t>Considerations for first-time fatherhood at 40, 50, over 60.</a:t>
            </a:r>
          </a:p>
          <a:p>
            <a:r>
              <a:rPr lang="en-US" dirty="0">
                <a:latin typeface="Arial" panose="020B0604020202020204" pitchFamily="34" charset="0"/>
                <a:cs typeface="Arial" panose="020B0604020202020204" pitchFamily="34" charset="0"/>
              </a:rPr>
              <a:t>How </a:t>
            </a:r>
            <a:r>
              <a:rPr lang="en-US" dirty="0" smtClean="0">
                <a:latin typeface="Arial" panose="020B0604020202020204" pitchFamily="34" charset="0"/>
                <a:cs typeface="Arial" panose="020B0604020202020204" pitchFamily="34" charset="0"/>
              </a:rPr>
              <a:t>dads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moms </a:t>
            </a:r>
            <a:r>
              <a:rPr lang="en-US" dirty="0">
                <a:latin typeface="Arial" panose="020B0604020202020204" pitchFamily="34" charset="0"/>
                <a:cs typeface="Arial" panose="020B0604020202020204" pitchFamily="34" charset="0"/>
              </a:rPr>
              <a:t>attract each other with nuance (i.e. dad jokes are funny to moms</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Menopausal women (a “change of life”, literally)</a:t>
            </a:r>
          </a:p>
          <a:p>
            <a:endParaRPr lang="en-US" dirty="0">
              <a:latin typeface="Arial" panose="020B0604020202020204" pitchFamily="34" charset="0"/>
              <a:cs typeface="Arial" panose="020B0604020202020204" pitchFamily="34" charset="0"/>
            </a:endParaRPr>
          </a:p>
          <a:p>
            <a:endParaRPr lang="en-US" dirty="0"/>
          </a:p>
        </p:txBody>
      </p:sp>
      <p:pic>
        <p:nvPicPr>
          <p:cNvPr id="23554" name="Picture 2" descr="C:\1 X &amp; Y Communications\Masterclass For Men\For Mature Audiences Only\Images\Depositphotos_74582071_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600200"/>
            <a:ext cx="3417059"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9550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42864"/>
                </a:solidFill>
                <a:latin typeface="Montserrat Semi Bold" pitchFamily="50" charset="0"/>
              </a:rPr>
              <a:t>MORE POINTS DESERVING CONSIDERATION</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3962400"/>
            <a:ext cx="8180479" cy="2683934"/>
          </a:xfrm>
        </p:spPr>
        <p:txBody>
          <a:bodyPr>
            <a:normAutofit fontScale="77500" lnSpcReduction="20000"/>
          </a:bodyPr>
          <a:lstStyle/>
          <a:p>
            <a:r>
              <a:rPr lang="en-US" dirty="0">
                <a:latin typeface="Arial" panose="020B0604020202020204" pitchFamily="34" charset="0"/>
                <a:cs typeface="Arial" panose="020B0604020202020204" pitchFamily="34" charset="0"/>
              </a:rPr>
              <a:t>What to do if you meet someone in a loveless/sexless/medically challenged relationship</a:t>
            </a:r>
          </a:p>
          <a:p>
            <a:r>
              <a:rPr lang="en-US" dirty="0" smtClean="0">
                <a:latin typeface="Arial" panose="020B0604020202020204" pitchFamily="34" charset="0"/>
                <a:cs typeface="Arial" panose="020B0604020202020204" pitchFamily="34" charset="0"/>
              </a:rPr>
              <a:t>You’re </a:t>
            </a:r>
            <a:r>
              <a:rPr lang="en-US" dirty="0">
                <a:latin typeface="Arial" panose="020B0604020202020204" pitchFamily="34" charset="0"/>
                <a:cs typeface="Arial" panose="020B0604020202020204" pitchFamily="34" charset="0"/>
              </a:rPr>
              <a:t>retired, she </a:t>
            </a:r>
            <a:r>
              <a:rPr lang="en-US" dirty="0" smtClean="0">
                <a:latin typeface="Arial" panose="020B0604020202020204" pitchFamily="34" charset="0"/>
                <a:cs typeface="Arial" panose="020B0604020202020204" pitchFamily="34" charset="0"/>
              </a:rPr>
              <a:t>isn’t. What </a:t>
            </a:r>
            <a:r>
              <a:rPr lang="en-US" dirty="0">
                <a:latin typeface="Arial" panose="020B0604020202020204" pitchFamily="34" charset="0"/>
                <a:cs typeface="Arial" panose="020B0604020202020204" pitchFamily="34" charset="0"/>
              </a:rPr>
              <a:t>to do</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If she’s working and has kids it’s going to throw a HUGE wrench in the works, </a:t>
            </a:r>
            <a:r>
              <a:rPr lang="en-US" dirty="0" smtClean="0">
                <a:latin typeface="Arial" panose="020B0604020202020204" pitchFamily="34" charset="0"/>
                <a:cs typeface="Arial" panose="020B0604020202020204" pitchFamily="34" charset="0"/>
              </a:rPr>
              <a:t>isn’t it?</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impact of </a:t>
            </a:r>
            <a:r>
              <a:rPr lang="en-US" dirty="0" smtClean="0">
                <a:latin typeface="Arial" panose="020B0604020202020204" pitchFamily="34" charset="0"/>
                <a:cs typeface="Arial" panose="020B0604020202020204" pitchFamily="34" charset="0"/>
              </a:rPr>
              <a:t>sudden loneliness…it’s </a:t>
            </a:r>
            <a:r>
              <a:rPr lang="en-US" dirty="0">
                <a:latin typeface="Arial" panose="020B0604020202020204" pitchFamily="34" charset="0"/>
                <a:cs typeface="Arial" panose="020B0604020202020204" pitchFamily="34" charset="0"/>
              </a:rPr>
              <a:t>very real, and devastating</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It messes with your mojo almost overnight</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p:txBody>
      </p:sp>
      <p:pic>
        <p:nvPicPr>
          <p:cNvPr id="22530" name="Picture 2" descr="C:\1 X &amp; Y Communications\Masterclass For Men\For Mature Audiences Only\Images\Depositphotos_81838680_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4306" y="1524000"/>
            <a:ext cx="4724400" cy="2223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1660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6000" dirty="0" smtClean="0">
                <a:solidFill>
                  <a:srgbClr val="142864"/>
                </a:solidFill>
                <a:latin typeface="Montserrat Semi Bold" pitchFamily="50" charset="0"/>
              </a:rPr>
              <a:t>FOR MORE</a:t>
            </a:r>
            <a:endParaRPr lang="en-US" sz="6000" dirty="0">
              <a:solidFill>
                <a:srgbClr val="142864"/>
              </a:solidFill>
              <a:latin typeface="Montserrat Semi Bold" pitchFamily="50" charset="0"/>
            </a:endParaRPr>
          </a:p>
        </p:txBody>
      </p:sp>
      <p:sp>
        <p:nvSpPr>
          <p:cNvPr id="3" name="Content Placeholder 2"/>
          <p:cNvSpPr>
            <a:spLocks noGrp="1"/>
          </p:cNvSpPr>
          <p:nvPr>
            <p:ph idx="1"/>
          </p:nvPr>
        </p:nvSpPr>
        <p:spPr>
          <a:xfrm>
            <a:off x="457200" y="1828800"/>
            <a:ext cx="8229600" cy="4525963"/>
          </a:xfrm>
        </p:spPr>
        <p:txBody>
          <a:bodyPr>
            <a:normAutofit/>
          </a:bodyPr>
          <a:lstStyle/>
          <a:p>
            <a:r>
              <a:rPr lang="en-US" sz="3600" dirty="0" smtClean="0">
                <a:latin typeface="Arial" panose="020B0604020202020204" pitchFamily="34" charset="0"/>
                <a:cs typeface="Arial" panose="020B0604020202020204" pitchFamily="34" charset="0"/>
              </a:rPr>
              <a:t>Visit </a:t>
            </a:r>
            <a:r>
              <a:rPr lang="en-US" sz="3600" dirty="0" smtClean="0">
                <a:latin typeface="Arial" panose="020B0604020202020204" pitchFamily="34" charset="0"/>
                <a:cs typeface="Arial" panose="020B0604020202020204" pitchFamily="34" charset="0"/>
                <a:hlinkClick r:id="rId2"/>
              </a:rPr>
              <a:t>https://www.scotmckay.net</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FREE download of Deserve What You Want</a:t>
            </a:r>
          </a:p>
          <a:p>
            <a:r>
              <a:rPr lang="en-US" sz="3600" dirty="0" smtClean="0">
                <a:latin typeface="Arial" panose="020B0604020202020204" pitchFamily="34" charset="0"/>
                <a:cs typeface="Arial" panose="020B0604020202020204" pitchFamily="34" charset="0"/>
              </a:rPr>
              <a:t>FREE episodes of The Mountain Top Podcast</a:t>
            </a:r>
          </a:p>
          <a:p>
            <a:r>
              <a:rPr lang="en-US" sz="3600" dirty="0" smtClean="0">
                <a:latin typeface="Arial" panose="020B0604020202020204" pitchFamily="34" charset="0"/>
                <a:cs typeface="Arial" panose="020B0604020202020204" pitchFamily="34" charset="0"/>
              </a:rPr>
              <a:t>Talk to me FREE for 25-minutes</a:t>
            </a:r>
          </a:p>
          <a:p>
            <a:r>
              <a:rPr lang="en-US" sz="3600" dirty="0" smtClean="0">
                <a:latin typeface="Arial" panose="020B0604020202020204" pitchFamily="34" charset="0"/>
                <a:cs typeface="Arial" panose="020B0604020202020204" pitchFamily="34" charset="0"/>
              </a:rPr>
              <a:t>Masterclass </a:t>
            </a:r>
            <a:r>
              <a:rPr lang="en-US" sz="3600" dirty="0" smtClean="0">
                <a:latin typeface="Arial" panose="020B0604020202020204" pitchFamily="34" charset="0"/>
                <a:cs typeface="Arial" panose="020B0604020202020204" pitchFamily="34" charset="0"/>
                <a:hlinkClick r:id="rId3"/>
              </a:rPr>
              <a:t>season tickets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7323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4648200"/>
            <a:ext cx="7772400" cy="1470025"/>
          </a:xfrm>
        </p:spPr>
        <p:txBody>
          <a:bodyPr>
            <a:noAutofit/>
          </a:bodyPr>
          <a:lstStyle/>
          <a:p>
            <a:r>
              <a:rPr lang="en-US" sz="2800" dirty="0" smtClean="0">
                <a:latin typeface="Arial" panose="020B0604020202020204" pitchFamily="34" charset="0"/>
                <a:cs typeface="Arial" panose="020B0604020202020204" pitchFamily="34" charset="0"/>
              </a:rPr>
              <a:t>©2022 X &amp; Y Communications. All rights reserved worldwide.  Copy and/or distribution is strictly prohibited without express written permission from the publisher.</a:t>
            </a:r>
            <a:endParaRPr lang="en-US" sz="2800"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a:xfrm>
            <a:off x="1447800" y="1981200"/>
            <a:ext cx="6400800" cy="1752600"/>
          </a:xfrm>
        </p:spPr>
        <p:txBody>
          <a:bodyPr>
            <a:normAutofit/>
          </a:bodyPr>
          <a:lstStyle/>
          <a:p>
            <a:r>
              <a:rPr lang="en-US" sz="7200" dirty="0" smtClean="0">
                <a:solidFill>
                  <a:srgbClr val="142864"/>
                </a:solidFill>
                <a:latin typeface="Montserrat Semi Bold" pitchFamily="50" charset="0"/>
              </a:rPr>
              <a:t>THANK YOU </a:t>
            </a:r>
            <a:endParaRPr lang="en-US" sz="7200" dirty="0">
              <a:solidFill>
                <a:srgbClr val="142864"/>
              </a:solidFill>
              <a:latin typeface="Montserrat Semi Bold" pitchFamily="50" charset="0"/>
            </a:endParaRPr>
          </a:p>
        </p:txBody>
      </p:sp>
    </p:spTree>
    <p:extLst>
      <p:ext uri="{BB962C8B-B14F-4D97-AF65-F5344CB8AC3E}">
        <p14:creationId xmlns:p14="http://schemas.microsoft.com/office/powerpoint/2010/main" val="274546841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286000"/>
            <a:ext cx="7772400" cy="1470025"/>
          </a:xfrm>
        </p:spPr>
        <p:txBody>
          <a:bodyPr>
            <a:noAutofit/>
          </a:bodyPr>
          <a:lstStyle/>
          <a:p>
            <a:r>
              <a:rPr lang="en-US" sz="5400" dirty="0" smtClean="0">
                <a:solidFill>
                  <a:srgbClr val="142864"/>
                </a:solidFill>
                <a:latin typeface="Montserrat Semi Bold" pitchFamily="50" charset="0"/>
              </a:rPr>
              <a:t>QUESTIONS AND ANSWERS</a:t>
            </a:r>
            <a:endParaRPr lang="en-US" sz="5400" dirty="0">
              <a:solidFill>
                <a:srgbClr val="142864"/>
              </a:solidFill>
              <a:latin typeface="Montserrat Semi Bold" pitchFamily="50" charset="0"/>
            </a:endParaRPr>
          </a:p>
        </p:txBody>
      </p:sp>
    </p:spTree>
    <p:extLst>
      <p:ext uri="{BB962C8B-B14F-4D97-AF65-F5344CB8AC3E}">
        <p14:creationId xmlns:p14="http://schemas.microsoft.com/office/powerpoint/2010/main" val="27480358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5335</TotalTime>
  <Words>5149</Words>
  <Application>Microsoft Office PowerPoint</Application>
  <PresentationFormat>On-screen Show (4:3)</PresentationFormat>
  <Paragraphs>426</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FOR MATURE AUDIENCES ONLY </vt:lpstr>
      <vt:lpstr>PLAN OF ACTION</vt:lpstr>
      <vt:lpstr>GROUND RULES</vt:lpstr>
      <vt:lpstr>MINDSET TIPS AS WE GET STARTED</vt:lpstr>
      <vt:lpstr>ABOUT YOUR AGE</vt:lpstr>
      <vt:lpstr>COMMON MISCONCEPTIONS</vt:lpstr>
      <vt:lpstr>WHAT’S THE SAME FOR MATURE MEN</vt:lpstr>
      <vt:lpstr>WHAT’S DIFFERENT FOR MATURE MEN </vt:lpstr>
      <vt:lpstr>PITFALLS TO BEING A MATURE MAN</vt:lpstr>
      <vt:lpstr>THE CASE FOR US AS MATURE MEN</vt:lpstr>
      <vt:lpstr>BOTTOM LINE: </vt:lpstr>
      <vt:lpstr>YOUR FIRST AND MOST IMPORTANT DECISION:</vt:lpstr>
      <vt:lpstr>NEXT, WE’LL TALK ABOUT DATING YOUNGER WOMEN AND DATING WOMEN CLOSER TO YOUR OWN AGE…</vt:lpstr>
      <vt:lpstr>BUT FIRST, IT’S CONTEST TIME …and it’s ALL old skool pop culture tonight. </vt:lpstr>
      <vt:lpstr>What color were the “arts and entertainment” pie pieces in the original Trivial Pursuit game?</vt:lpstr>
      <vt:lpstr>CHECK IN TIME:  HOW ARE WE DOING?</vt:lpstr>
      <vt:lpstr>YOUNGER WOMEN: WHY IT’S A REALISTIC GOAL PLENTY OF YOUNGER WOMEN LOVE OLDER MEN  </vt:lpstr>
      <vt:lpstr>BUT…WE AS OLDER MEN CAN TRULY SUCK AT ATTRACTING WOMEN</vt:lpstr>
      <vt:lpstr>THE (PROBABLY OBVIOUS) BENEFITS OF DATING YOUNGER WOMEN …ALONG WITH THE ASSOCIATED CHALLENGES</vt:lpstr>
      <vt:lpstr>POTENTIAL CONCERNS WHEN DATING YOUNGER WOMEN </vt:lpstr>
      <vt:lpstr>A THICK SKIN IS REQUIRED</vt:lpstr>
      <vt:lpstr>HOW TO “READ THE ROOM”</vt:lpstr>
      <vt:lpstr>THE HALF YOUR AGE + 7 RULE?</vt:lpstr>
      <vt:lpstr>NOW IT’S TIME TO TALK ABOUT WOMEN CLOSER TO YOUR OWN AGE</vt:lpstr>
      <vt:lpstr>THE CASE FOR DATING CLOSER TO YOUR OWN AGE</vt:lpstr>
      <vt:lpstr>THE BEST-KEPT SECRET OF ALL 35 y.o. women who LOOK 23</vt:lpstr>
      <vt:lpstr>“WAIT, CAN’T YOUNG WOMEN AGE WELL, TOO?”</vt:lpstr>
      <vt:lpstr>WHAT ABOUT THE IDEA OF “SEXUAL CAPITAL RETURNS”?</vt:lpstr>
      <vt:lpstr>HOW “GOD’S DIRTY LITTLE TRICK” ACTUALLY APPLIES TO THIS TOPIC</vt:lpstr>
      <vt:lpstr>REAL-WORLD CHALLENGES TO DATING WOMEN YOUR OWN AGE</vt:lpstr>
      <vt:lpstr>OBJECTIVE DIFFERENCES BETWEEN WOMEN WHO HAVE KIDS AND THOSE WHO DON’T</vt:lpstr>
      <vt:lpstr>OBJECTIVE DIFFERENCES BETWEEN WOMEN WHO HAVE BEEN MARRIED BEFORE AND WHO HAVEN’T</vt:lpstr>
      <vt:lpstr>WHAT IF SHE HAS BEEN MARRIED MULTIPLE TIMES BEFORE?</vt:lpstr>
      <vt:lpstr>SO…ARE YOU READY FOR SECRETS TO STAYING SEXY AND ATTRACTIVE TO WOMEN AS A MORE MATURE MAN?</vt:lpstr>
      <vt:lpstr>BUT WAIT…IT’S CONTEST TIME AGAIN </vt:lpstr>
      <vt:lpstr>Name a movie starring Steve McQueen</vt:lpstr>
      <vt:lpstr>BRIEFLY: STYLE AND APPEARANCE This is a larger topic for a complete Masterclass of its own</vt:lpstr>
      <vt:lpstr>HOW TO STAY SEXY WELL INTO YOUR MATURE YEARS</vt:lpstr>
      <vt:lpstr>YOUR LOOKS STILL MATTER…TO SOME DEGREE</vt:lpstr>
      <vt:lpstr>WHAT IF I LOOK OLDER THAN I REALLY AM?</vt:lpstr>
      <vt:lpstr>WHAT IF I LOOK YOUNGER THAN I REALLY AM?</vt:lpstr>
      <vt:lpstr>CONQUERING SEXUAL CHALLENGES Again…this is an entire potential Masterclass unto itself</vt:lpstr>
      <vt:lpstr>CHECK YOUR DEMEANOR</vt:lpstr>
      <vt:lpstr>REMEMBER ALWAYS</vt:lpstr>
      <vt:lpstr>ONE MORE CONTEST ROUND…HERE WE GO! </vt:lpstr>
      <vt:lpstr>Name a TV show that spun off from Happy Days</vt:lpstr>
      <vt:lpstr> COMING UP ARE GENERAL SECRETS TO DATING AND RELATING TO WOMEN AS A MATURE MAN </vt:lpstr>
      <vt:lpstr>CONSIDERATIONS BEFORE ENTERING INTO AN ADULT LONG-TERM RELATIONSHIP</vt:lpstr>
      <vt:lpstr>SHOULD YOU GET MARRIED (AGAIN)?</vt:lpstr>
      <vt:lpstr>WHAT IF SHE HAS KIDS?</vt:lpstr>
      <vt:lpstr>OTHER PEOPLE IN YOUR LIFE AND THEIR PESKY OPINIONS </vt:lpstr>
      <vt:lpstr>THE INFAMOUS “REUNION MAGIC” FACTOR</vt:lpstr>
      <vt:lpstr>ONLINE DATING AND APPS</vt:lpstr>
      <vt:lpstr>WIDOWS AND WIDOWERS</vt:lpstr>
      <vt:lpstr>POINTS DESERVING CONSIDERATION</vt:lpstr>
      <vt:lpstr>MORE POINTS DESERVING CONSIDERATION</vt:lpstr>
      <vt:lpstr>FOR MORE</vt:lpstr>
      <vt:lpstr>©2022 X &amp; Y Communications. All rights reserved worldwide.  Copy and/or distribution is strictly prohibited without express written permission from the publisher.</vt:lpstr>
      <vt:lpstr>QUESTIONS AND ANSWERS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info@xandycommunications.net</dc:creator>
  <cp:lastModifiedBy>info@xandycommunications.net</cp:lastModifiedBy>
  <cp:revision>275</cp:revision>
  <dcterms:created xsi:type="dcterms:W3CDTF">2022-04-13T18:58:06Z</dcterms:created>
  <dcterms:modified xsi:type="dcterms:W3CDTF">2022-09-01T13:19:10Z</dcterms:modified>
</cp:coreProperties>
</file>