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sldIdLst>
    <p:sldId id="256" r:id="rId2"/>
    <p:sldId id="257" r:id="rId3"/>
    <p:sldId id="258" r:id="rId4"/>
    <p:sldId id="357" r:id="rId5"/>
    <p:sldId id="358" r:id="rId6"/>
    <p:sldId id="363" r:id="rId7"/>
    <p:sldId id="330" r:id="rId8"/>
    <p:sldId id="360" r:id="rId9"/>
    <p:sldId id="361" r:id="rId10"/>
    <p:sldId id="362" r:id="rId11"/>
    <p:sldId id="364" r:id="rId12"/>
    <p:sldId id="365" r:id="rId13"/>
    <p:sldId id="366" r:id="rId14"/>
    <p:sldId id="359" r:id="rId15"/>
    <p:sldId id="367" r:id="rId16"/>
    <p:sldId id="368" r:id="rId17"/>
    <p:sldId id="267" r:id="rId18"/>
    <p:sldId id="269" r:id="rId19"/>
    <p:sldId id="369" r:id="rId20"/>
    <p:sldId id="386" r:id="rId21"/>
    <p:sldId id="371" r:id="rId22"/>
    <p:sldId id="379" r:id="rId23"/>
    <p:sldId id="372" r:id="rId24"/>
    <p:sldId id="331" r:id="rId25"/>
    <p:sldId id="333" r:id="rId26"/>
    <p:sldId id="332" r:id="rId27"/>
    <p:sldId id="335" r:id="rId28"/>
    <p:sldId id="370" r:id="rId29"/>
    <p:sldId id="380" r:id="rId30"/>
    <p:sldId id="378" r:id="rId31"/>
    <p:sldId id="373" r:id="rId32"/>
    <p:sldId id="374" r:id="rId33"/>
    <p:sldId id="376" r:id="rId34"/>
    <p:sldId id="377" r:id="rId35"/>
    <p:sldId id="381" r:id="rId36"/>
    <p:sldId id="336" r:id="rId37"/>
    <p:sldId id="334" r:id="rId38"/>
    <p:sldId id="338" r:id="rId39"/>
    <p:sldId id="339" r:id="rId40"/>
    <p:sldId id="337" r:id="rId41"/>
    <p:sldId id="340" r:id="rId42"/>
    <p:sldId id="324" r:id="rId43"/>
    <p:sldId id="287" r:id="rId44"/>
    <p:sldId id="288" r:id="rId45"/>
    <p:sldId id="347" r:id="rId46"/>
    <p:sldId id="351" r:id="rId47"/>
    <p:sldId id="352" r:id="rId48"/>
    <p:sldId id="353" r:id="rId49"/>
    <p:sldId id="348" r:id="rId50"/>
    <p:sldId id="349" r:id="rId51"/>
    <p:sldId id="355" r:id="rId52"/>
    <p:sldId id="383" r:id="rId53"/>
    <p:sldId id="384" r:id="rId54"/>
    <p:sldId id="385" r:id="rId55"/>
    <p:sldId id="354" r:id="rId56"/>
    <p:sldId id="350" r:id="rId57"/>
    <p:sldId id="382" r:id="rId58"/>
    <p:sldId id="356" r:id="rId59"/>
    <p:sldId id="329" r:id="rId60"/>
    <p:sldId id="299" r:id="rId61"/>
    <p:sldId id="297" r:id="rId62"/>
    <p:sldId id="298" r:id="rId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864"/>
    <a:srgbClr val="C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B12F7E-5ACF-4D81-937F-A7AF97D03AF6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A1AB5F-A9C1-4A1B-85CB-7B3EFB0CF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739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F14A-341D-4D0E-9B7D-690CC8B9EA89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ADAFC-5DED-45D3-8E07-FFA953737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554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F14A-341D-4D0E-9B7D-690CC8B9EA89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ADAFC-5DED-45D3-8E07-FFA953737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032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F14A-341D-4D0E-9B7D-690CC8B9EA89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ADAFC-5DED-45D3-8E07-FFA953737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728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F14A-341D-4D0E-9B7D-690CC8B9EA89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ADAFC-5DED-45D3-8E07-FFA953737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881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F14A-341D-4D0E-9B7D-690CC8B9EA89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ADAFC-5DED-45D3-8E07-FFA953737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409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F14A-341D-4D0E-9B7D-690CC8B9EA89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ADAFC-5DED-45D3-8E07-FFA953737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232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F14A-341D-4D0E-9B7D-690CC8B9EA89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ADAFC-5DED-45D3-8E07-FFA953737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680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F14A-341D-4D0E-9B7D-690CC8B9EA89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ADAFC-5DED-45D3-8E07-FFA953737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393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F14A-341D-4D0E-9B7D-690CC8B9EA89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ADAFC-5DED-45D3-8E07-FFA953737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385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F14A-341D-4D0E-9B7D-690CC8B9EA89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ADAFC-5DED-45D3-8E07-FFA953737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050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F14A-341D-4D0E-9B7D-690CC8B9EA89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ADAFC-5DED-45D3-8E07-FFA953737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513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BF14A-341D-4D0E-9B7D-690CC8B9EA89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ADAFC-5DED-45D3-8E07-FFA953737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054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programs.deservewhatyouwant.com/mc-seasontickets" TargetMode="External"/><Relationship Id="rId2" Type="http://schemas.openxmlformats.org/officeDocument/2006/relationships/hyperlink" Target="https://www.scotmckay.net/" TargetMode="Externa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0786" y="4267200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Stop Attracting The WRONG Women, Choose The RIGHT One Instead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6585" y="5562600"/>
            <a:ext cx="6400800" cy="1752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142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Host: Scot McKay </a:t>
            </a:r>
          </a:p>
          <a:p>
            <a:r>
              <a:rPr lang="en-US" sz="2800" b="1" dirty="0" smtClean="0">
                <a:solidFill>
                  <a:srgbClr val="142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July 2022</a:t>
            </a:r>
            <a:endParaRPr lang="en-US" sz="2800" b="1" dirty="0">
              <a:solidFill>
                <a:srgbClr val="1428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86" y="457200"/>
            <a:ext cx="8686800" cy="6193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202197"/>
            <a:ext cx="6345915" cy="322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96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42864"/>
                </a:solidFill>
                <a:latin typeface="Montserrat Semi Bold" pitchFamily="50" charset="0"/>
              </a:rPr>
              <a:t>PLAN OF ACTION</a:t>
            </a:r>
            <a:endParaRPr lang="en-US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599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There are plenty of practical steps, and we’ll hit the ground running very shortly. 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Most of what I’m about to present is BRAND NEW. Any info I bring up from previous programs will be elaborated upon.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There will be contest questions asked a few times during masterclass, w/ prizes to the first correct responder.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Time is reserved at the end for all of your Q&amp;A, although you can submit questions during the class.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Yes, this is being recorded. You will have full access to the video and the slides in a dedicated portal.</a:t>
            </a:r>
          </a:p>
        </p:txBody>
      </p:sp>
    </p:spTree>
    <p:extLst>
      <p:ext uri="{BB962C8B-B14F-4D97-AF65-F5344CB8AC3E}">
        <p14:creationId xmlns:p14="http://schemas.microsoft.com/office/powerpoint/2010/main" val="158450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42864"/>
                </a:solidFill>
                <a:latin typeface="Montserrat Semi Bold" pitchFamily="50" charset="0"/>
              </a:rPr>
              <a:t>GROUND RULES</a:t>
            </a:r>
            <a:endParaRPr lang="en-US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Come with an open mind and a positive attitude.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Although this slide deck will be made available to you, take notes as you see fit.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Turn off any and all distractions.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Please do not unmute yourself unless it’s your turn to speak.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Abusive, disruptive behavior will not be tolerated.  We will practice mutual respect.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5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142864"/>
                </a:solidFill>
                <a:latin typeface="Montserrat Semi Bold" pitchFamily="50" charset="0"/>
              </a:rPr>
              <a:t>WHY AM I THE GUY TO TEACH THIS MASTERCLASS?</a:t>
            </a:r>
            <a:endParaRPr lang="en-US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76400"/>
            <a:ext cx="4343400" cy="4525963"/>
          </a:xfrm>
        </p:spPr>
        <p:txBody>
          <a:bodyPr>
            <a:noAutofit/>
          </a:bodyPr>
          <a:lstStyle/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Once upon a time, I personally got this ALL WRONG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 did the work to do it RIGHT the next time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I’m here to help you take the shortcut to avoiding my previous mistakes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I’m also here to help you make all the RIGHT moves from now on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I’ve now been “walking the talk” for 16+ years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Your vision of a wonderful life with a great woman may be different than mine, but nevertheless you SHOULD attain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it…and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I’m here to help.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Importantly, I’m not the coach for beginners or “basket cases”.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21" name="Picture 5" descr="C:\1 X &amp; Y Communications\Masterclass For Men\July 2022\Graphics\Depositphotos_182362938_xl-2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336" y="1676400"/>
            <a:ext cx="3662635" cy="471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547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814" y="8382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Montserrat Semi Bold" pitchFamily="50" charset="0"/>
              </a:rPr>
              <a:t>FIRST AND FOREMOST: </a:t>
            </a:r>
            <a:r>
              <a:rPr lang="en-US" sz="3200" dirty="0" smtClean="0">
                <a:solidFill>
                  <a:srgbClr val="142864"/>
                </a:solidFill>
                <a:latin typeface="Montserrat Semi Bold" pitchFamily="50" charset="0"/>
              </a:rPr>
              <a:t>MEN AND WOMEN ARE DESIGNED FOR BENEVOLENT PARTNERSHIP</a:t>
            </a:r>
            <a:br>
              <a:rPr lang="en-US" sz="3200" dirty="0" smtClean="0">
                <a:solidFill>
                  <a:srgbClr val="142864"/>
                </a:solidFill>
                <a:latin typeface="Montserrat Semi Bold" pitchFamily="50" charset="0"/>
              </a:rPr>
            </a:b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Think about it:  This is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obviously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the “Intelligent Design”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09800"/>
            <a:ext cx="4114800" cy="4525963"/>
          </a:xfrm>
        </p:spPr>
        <p:txBody>
          <a:bodyPr>
            <a:noAutofit/>
          </a:bodyPr>
          <a:lstStyle/>
          <a:p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Women are NOT “the enemy”.</a:t>
            </a:r>
          </a:p>
          <a:p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The truth is WE are typically our own worst enemy.</a:t>
            </a:r>
          </a:p>
          <a:p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Consuming negative online content that paints women as adversaries is like “junk food”.</a:t>
            </a:r>
          </a:p>
          <a:p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Women offer SO much more than just sexual pleasure.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I have never heard a man use the terms “sealing the deal” or “closing the lay” who is actually successful </a:t>
            </a:r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with women.</a:t>
            </a:r>
            <a:endParaRPr lang="en-US" sz="2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2" name="Picture 2" descr="C:\1 X &amp; Y Communications\Masterclass For Men\July 2022\Graphics\Depositphotos_127520038_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521" y="2286000"/>
            <a:ext cx="3873817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1218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8900" dirty="0">
                <a:solidFill>
                  <a:srgbClr val="142864"/>
                </a:solidFill>
                <a:latin typeface="Montserrat Semi Bold" pitchFamily="50" charset="0"/>
              </a:rPr>
              <a:t>START HERE: </a:t>
            </a:r>
            <a:r>
              <a:rPr lang="en-US" sz="6000" dirty="0">
                <a:solidFill>
                  <a:srgbClr val="142864"/>
                </a:solidFill>
                <a:latin typeface="Montserrat Semi Bold" pitchFamily="50" charset="0"/>
              </a:rPr>
              <a:t/>
            </a:r>
            <a:br>
              <a:rPr lang="en-US" sz="6000" dirty="0">
                <a:solidFill>
                  <a:srgbClr val="142864"/>
                </a:solidFill>
                <a:latin typeface="Montserrat Semi Bold" pitchFamily="50" charset="0"/>
              </a:rPr>
            </a:br>
            <a:r>
              <a:rPr lang="en-US" sz="6000" dirty="0" smtClean="0">
                <a:solidFill>
                  <a:srgbClr val="142864"/>
                </a:solidFill>
                <a:latin typeface="Montserrat Semi Bold" pitchFamily="50" charset="0"/>
              </a:rPr>
              <a:t> </a:t>
            </a:r>
            <a:br>
              <a:rPr lang="en-US" sz="6000" dirty="0" smtClean="0">
                <a:solidFill>
                  <a:srgbClr val="142864"/>
                </a:solidFill>
                <a:latin typeface="Montserrat Semi Bold" pitchFamily="50" charset="0"/>
              </a:rPr>
            </a:br>
            <a:r>
              <a:rPr lang="en-US" sz="4900" dirty="0" smtClean="0">
                <a:latin typeface="Montserrat Semi Bold" pitchFamily="50" charset="0"/>
              </a:rPr>
              <a:t>“</a:t>
            </a:r>
            <a:r>
              <a:rPr lang="en-US" sz="4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 </a:t>
            </a:r>
            <a:r>
              <a:rPr lang="en-US" sz="4900" b="1" dirty="0">
                <a:latin typeface="Arial" panose="020B0604020202020204" pitchFamily="34" charset="0"/>
                <a:cs typeface="Arial" panose="020B0604020202020204" pitchFamily="34" charset="0"/>
              </a:rPr>
              <a:t>if this all makes so much sense and works so brilliantly and elegantly, why is there so much confusion? </a:t>
            </a:r>
            <a:r>
              <a:rPr lang="en-US" sz="49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Why </a:t>
            </a:r>
            <a:r>
              <a:rPr lang="en-US" sz="4900" b="1" i="1" dirty="0">
                <a:latin typeface="Arial" panose="020B0604020202020204" pitchFamily="34" charset="0"/>
                <a:cs typeface="Arial" panose="020B0604020202020204" pitchFamily="34" charset="0"/>
              </a:rPr>
              <a:t>isn’t this </a:t>
            </a:r>
            <a:r>
              <a:rPr lang="en-US" sz="49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easy?” </a:t>
            </a:r>
            <a:r>
              <a:rPr lang="en-US" sz="4900" b="1" i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900" b="1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49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078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>
            <a:noAutofit/>
          </a:bodyPr>
          <a:lstStyle/>
          <a:p>
            <a:r>
              <a:rPr lang="en-US" sz="6600" dirty="0" smtClean="0">
                <a:solidFill>
                  <a:srgbClr val="142864"/>
                </a:solidFill>
                <a:latin typeface="Montserrat Semi Bold" pitchFamily="50" charset="0"/>
              </a:rPr>
              <a:t>“OBSTINENCE LEADS TO ABSTINENCE”</a:t>
            </a:r>
            <a:endParaRPr lang="en-US" sz="6600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898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142864"/>
                </a:solidFill>
                <a:latin typeface="Montserrat Semi Bold" pitchFamily="50" charset="0"/>
              </a:rPr>
              <a:t>FIRST, YOU HAVE TO KNOW WHO YOU ARE LOOKING FOR</a:t>
            </a:r>
            <a:br>
              <a:rPr lang="en-US" dirty="0" smtClean="0">
                <a:solidFill>
                  <a:srgbClr val="142864"/>
                </a:solidFill>
                <a:latin typeface="Montserrat Semi Bold" pitchFamily="50" charset="0"/>
              </a:rPr>
            </a:br>
            <a:r>
              <a:rPr lang="en-US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“If you aim at nothing, you’ll hit it every time.”</a:t>
            </a:r>
            <a:endParaRPr lang="en-US" sz="3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332037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Most men have NO IDEA who they want, and cast way too large a net, especially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online.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Most men “wing it” in this area of life, even as we tend to be goal-oriented in literally EVERY other area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absolutely have to know WHO you want, yet hardly ANY men can articulate it. (This is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without bias.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 can want a traditional family values housewife or a bisexual circle for all I care. Just have your eyes open and be decisively intentional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But Indeed, knowing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who you want starts with knowing who YOU are.  This is why we as men generally freak out when women ask, “What are you looking for?”  </a:t>
            </a: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027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004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endParaRPr lang="en-US" sz="2800" b="1" dirty="0" smtClean="0">
              <a:solidFill>
                <a:srgbClr val="1428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SELF-KNOWLEDGE CONTINUUM</a:t>
            </a:r>
          </a:p>
          <a:p>
            <a:pPr marL="0" indent="0" algn="ctr">
              <a:buNone/>
            </a:pPr>
            <a:endParaRPr lang="en-US" sz="1200" b="1" dirty="0">
              <a:solidFill>
                <a:srgbClr val="1428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solidFill>
                  <a:srgbClr val="142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IDENTITY </a:t>
            </a:r>
            <a:r>
              <a:rPr lang="en-US" sz="2800" b="1" dirty="0">
                <a:solidFill>
                  <a:srgbClr val="142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--&gt; CORE VALUES --&gt; INTEGRITY --&gt; CONSISTENCY --&gt; </a:t>
            </a:r>
            <a:r>
              <a:rPr lang="en-US" sz="2800" b="1" dirty="0" smtClean="0">
                <a:solidFill>
                  <a:srgbClr val="142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</a:t>
            </a:r>
          </a:p>
          <a:p>
            <a:pPr marL="0" indent="0" algn="ctr">
              <a:buNone/>
            </a:pPr>
            <a:endParaRPr lang="en-US" sz="1200" dirty="0" smtClean="0"/>
          </a:p>
          <a:p>
            <a:pPr marL="0" indent="0" algn="ctr">
              <a:buNone/>
            </a:pP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beauty of this continuum is it skyrockets your confidence because YOU are now in full control of YOU.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4338" name="Picture 2" descr="C:\1 X &amp; Y Communications\Masterclass For Men\July 2022\Graphics\Depositphotos_104106472_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84175"/>
            <a:ext cx="6324600" cy="3115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6429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142864"/>
                </a:solidFill>
                <a:latin typeface="Montserrat Semi Bold" pitchFamily="50" charset="0"/>
              </a:rPr>
              <a:t>MASCULINITY AND FEMININITY ARE THE FOUNDATION…</a:t>
            </a:r>
            <a:endParaRPr lang="en-US" sz="4000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…Of finding a great woman.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Masculinity and femininity are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very catalysts of sexual attraction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themselves.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Masculinity as women define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it matters, as does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how it attracts femininity as men define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it.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 why your leadership in knowing who you are and who you’re looking for MATTERS.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283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142864"/>
                </a:solidFill>
                <a:latin typeface="Montserrat Semi Bold" pitchFamily="50" charset="0"/>
              </a:rPr>
              <a:t>WHATEVER HAPPENED TO NATURAL SEXUAL POLARITY?</a:t>
            </a:r>
            <a:endParaRPr lang="en-US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Masculinity has been trivialized--if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vilified--as part of the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grand design behind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long-term social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Breakdown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the family unit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Neutering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“the man of the house” so that power rests with those in charge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Masculinity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with an open definition renders the entire concept utterly nonexistent, and confuses even us as men.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then start feeling isolated in our desire to be naturally masculine, and get seriously confused.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326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rgbClr val="142864"/>
                </a:solidFill>
                <a:latin typeface="Montserrat Semi Bold" pitchFamily="50" charset="0"/>
              </a:rPr>
              <a:t>TRUTH OR “CONSPIRACY THEORY”?</a:t>
            </a:r>
            <a:endParaRPr lang="en-US" sz="4800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I’ve noticed that “conspiracy theory” is a term that is almost always weaponized against people who are thinking a few chess moves ahead of the desired narrative enough to present a challenge to it.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Meanwhile, the “silent majority” of women are still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primally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attracted to natural, virtuous masculinity…and importantly, they’re the RIGHT women, not the WRONG ones.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1574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142864"/>
                </a:solidFill>
                <a:latin typeface="Montserrat Semi Bold" pitchFamily="50" charset="0"/>
              </a:rPr>
              <a:t>IT’S NO WONDER WELL-MEANING MEN CAN GET OFF TRACK HERE</a:t>
            </a:r>
            <a:endParaRPr lang="en-US" sz="3600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00600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Witness the proliferation of masculinity gurus who are really machismo gurus (e.g. debate w/ one such guru that women are only interested in dominant leadership, not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kindness)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compassion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kindness can easily be considered masculine traits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difference between “masculine” and “macho”, and the female equivalents for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comparison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 then, not all traits are either masculine or feminine.  Those that are merely human—and virtuous—are what I call “connectable” traits. 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(e.g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honesty, generosity, kindness, punctuality, optimism, confidence, sanity, health, etc.)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It’s THESE traits that combine with masculine and feminine ones respectively to make someone truly “relationship ready”.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Therefore, strong, confident women are good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women. These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are HUMAN traits, not masculine or feminine traits.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434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Montserrat Semi Bold" pitchFamily="50" charset="0"/>
              </a:rPr>
              <a:t>MYSTERY SOLVED: </a:t>
            </a:r>
            <a:r>
              <a:rPr lang="en-US" sz="3600" dirty="0" smtClean="0">
                <a:solidFill>
                  <a:srgbClr val="142864"/>
                </a:solidFill>
                <a:latin typeface="Montserrat Semi Bold" pitchFamily="50" charset="0"/>
              </a:rPr>
              <a:t>WHY OLDER MEN GET BETTER WOMEN </a:t>
            </a:r>
            <a:endParaRPr lang="en-US" sz="3600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1910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“Younger” isn’t necessarily “better”, but older men get the younger women also.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It takes maturity and wisdom to attract a woman who both values and represents those same traits.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Evolved masculinity MATTERS.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Younger men come to me specifically because I teach these secrets to them without the need for compiling birthdays.</a:t>
            </a:r>
          </a:p>
        </p:txBody>
      </p:sp>
      <p:pic>
        <p:nvPicPr>
          <p:cNvPr id="11266" name="Picture 2" descr="C:\1 X &amp; Y Communications\Masterclass For Men\July 2022\Graphics\Depositphotos_237918480_xl-20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057399"/>
            <a:ext cx="3809015" cy="393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3972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142864"/>
                </a:solidFill>
                <a:latin typeface="Montserrat Semi Bold" pitchFamily="50" charset="0"/>
              </a:rPr>
              <a:t>IDENTITY + FOCUS + MASCULINITY + CONNECTIBILITY = CHOICES</a:t>
            </a:r>
            <a:endParaRPr lang="en-US" sz="3600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Next, you will find you have CHOICES.  No more clouded judgment due to desperation or lack of options.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He OR she with OPTIONS is the chooser, not the chaser.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Ideally, the right man and woman CHOOSE EACH other.  NOBODY chases.  If you’ve ever fallen for a pitch to “get women to chase you”, then you now know that was based on an under-evolved viewpoint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Couples who CHOOSE each other have staying power over the long-haul.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2712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33400" y="3810000"/>
            <a:ext cx="8077200" cy="1470025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142864"/>
                </a:solidFill>
                <a:latin typeface="Montserrat Semi Bold" pitchFamily="50" charset="0"/>
              </a:rPr>
              <a:t>SO…ABOUT THAT “CONNECTABILITY” THING.  IS THAT ANYTHING LIKE “COMPATIBILITY”?</a:t>
            </a:r>
            <a:endParaRPr lang="en-US" sz="3200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219200" y="5410200"/>
            <a:ext cx="6400800" cy="1752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 indeed, they are integrally related…and that’s coming right up.</a:t>
            </a:r>
            <a:endParaRPr lang="en-US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62" name="Picture 2" descr="C:\1 X &amp; Y Communications\Masterclass For Men\July 2022\Graphics\Depositphotos_58892059_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913" y="228601"/>
            <a:ext cx="3141505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4925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3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6000" dirty="0" smtClean="0">
                <a:solidFill>
                  <a:srgbClr val="142864"/>
                </a:solidFill>
                <a:latin typeface="Montserrat Semi Bold" pitchFamily="50" charset="0"/>
              </a:rPr>
              <a:t>BUT FIRST, IT’S CONTEST TIME</a:t>
            </a:r>
            <a:br>
              <a:rPr lang="en-US" sz="6000" dirty="0" smtClean="0">
                <a:solidFill>
                  <a:srgbClr val="142864"/>
                </a:solidFill>
                <a:latin typeface="Montserrat Semi Bold" pitchFamily="50" charset="0"/>
              </a:rPr>
            </a:br>
            <a:endParaRPr lang="en-US" sz="6000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581400"/>
            <a:ext cx="8229600" cy="4525963"/>
          </a:xfrm>
        </p:spPr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First to respond correctly gets a FREE copy of The Leading Man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409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 rot="10800000" flipV="1">
            <a:off x="609600" y="1752600"/>
            <a:ext cx="7924800" cy="3001962"/>
          </a:xfrm>
        </p:spPr>
        <p:txBody>
          <a:bodyPr>
            <a:noAutofit/>
          </a:bodyPr>
          <a:lstStyle/>
          <a:p>
            <a:r>
              <a:rPr lang="en-US" sz="6600" b="1" dirty="0">
                <a:latin typeface="Arial" panose="020B0604020202020204" pitchFamily="34" charset="0"/>
                <a:cs typeface="Arial" panose="020B0604020202020204" pitchFamily="34" charset="0"/>
              </a:rPr>
              <a:t>Name a famous man—either real or fictional—who is with the </a:t>
            </a:r>
            <a:r>
              <a:rPr lang="en-US" sz="6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WRONG </a:t>
            </a:r>
            <a:r>
              <a:rPr lang="en-US" sz="6600" b="1" dirty="0">
                <a:latin typeface="Arial" panose="020B0604020202020204" pitchFamily="34" charset="0"/>
                <a:cs typeface="Arial" panose="020B0604020202020204" pitchFamily="34" charset="0"/>
              </a:rPr>
              <a:t>woman.</a:t>
            </a:r>
          </a:p>
        </p:txBody>
      </p:sp>
    </p:spTree>
    <p:extLst>
      <p:ext uri="{BB962C8B-B14F-4D97-AF65-F5344CB8AC3E}">
        <p14:creationId xmlns:p14="http://schemas.microsoft.com/office/powerpoint/2010/main" val="329331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142864"/>
                </a:solidFill>
                <a:latin typeface="Montserrat Semi Bold" pitchFamily="50" charset="0"/>
              </a:rPr>
              <a:t>WHAT TRAITS MATTER FOR TRUE COMPATIBILITY</a:t>
            </a:r>
            <a:endParaRPr lang="en-US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All “connectable” traits (see Invincible: e.g. honesty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generosity, kindness, punctuality, optimism, confidence, sanity, health, etc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Masculine/Feminine polarity (of course)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Faith, character and values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Views on money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Views on parenting (including parenthood in general)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Views on politics (an unfortunate recent addition)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Views on macro-lifestyle (how to vacation, dietary restrictions, etc.)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Long-term pathway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You marry her, you marry her family (to an extent)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4514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300" dirty="0" smtClean="0">
                <a:solidFill>
                  <a:srgbClr val="142864"/>
                </a:solidFill>
                <a:latin typeface="Montserrat Semi Bold" pitchFamily="50" charset="0"/>
              </a:rPr>
              <a:t>SEXUAL COMPATIBILITY</a:t>
            </a:r>
            <a:r>
              <a:rPr lang="en-US" dirty="0" smtClean="0">
                <a:solidFill>
                  <a:srgbClr val="142864"/>
                </a:solidFill>
                <a:latin typeface="Montserrat Semi Bold" pitchFamily="50" charset="0"/>
              </a:rPr>
              <a:t/>
            </a:r>
            <a:br>
              <a:rPr lang="en-US" dirty="0" smtClean="0">
                <a:solidFill>
                  <a:srgbClr val="142864"/>
                </a:solidFill>
                <a:latin typeface="Montserrat Semi Bold" pitchFamily="50" charset="0"/>
              </a:rPr>
            </a:b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What can you really influence?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76200" y="1676400"/>
            <a:ext cx="41148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Physical compatibility</a:t>
            </a:r>
          </a:p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Pheromonal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synchronicity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Reproductive compatibility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Sex drive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Sexual personality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Spiritual elements/sexual adventure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Ability to reconcile past sexual experience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Guilt, shame, brokenness/sexual scars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905000"/>
            <a:ext cx="4641624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8133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142864"/>
                </a:solidFill>
                <a:latin typeface="Montserrat Semi Bold" pitchFamily="50" charset="0"/>
                <a:cs typeface="Arial" panose="020B0604020202020204" pitchFamily="34" charset="0"/>
              </a:rPr>
              <a:t>OVER-RATED MEASURES OF COMPATIBILITY</a:t>
            </a:r>
            <a:endParaRPr lang="en-US" dirty="0">
              <a:solidFill>
                <a:srgbClr val="142864"/>
              </a:solidFill>
              <a:latin typeface="Montserrat Semi Bold" pitchFamily="50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Anything that only matters AFTER you’re mutually attracted to each other</a:t>
            </a:r>
          </a:p>
          <a:p>
            <a:pPr lvl="1"/>
            <a:r>
              <a:rPr lang="en-US" dirty="0" smtClean="0">
                <a:solidFill>
                  <a:srgbClr val="142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Shared interests up front</a:t>
            </a:r>
          </a:p>
          <a:p>
            <a:pPr lvl="1"/>
            <a:r>
              <a:rPr lang="en-US" dirty="0" smtClean="0">
                <a:solidFill>
                  <a:srgbClr val="142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Shared vs. diverse gifts and talents</a:t>
            </a:r>
          </a:p>
          <a:p>
            <a:pPr lvl="1"/>
            <a:r>
              <a:rPr lang="en-US" dirty="0" smtClean="0">
                <a:solidFill>
                  <a:srgbClr val="142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Shared background/experiences</a:t>
            </a:r>
          </a:p>
          <a:p>
            <a:pPr lvl="1"/>
            <a:r>
              <a:rPr lang="en-US" dirty="0" smtClean="0">
                <a:solidFill>
                  <a:srgbClr val="142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Being “impressive”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Support for “The Current Thing”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Conformation to an arbitrary “checklist” built from random and/or imaginary elements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Introversion/extroversion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Her being equal in intelligence and/or ambition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Right-brained/left-brained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Willingness/proficiency in a certain sex act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Stubbornly selfish motivation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ANY unreasonable or impossible expectation (e.g. Christian Hindu example)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5814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r>
              <a:rPr lang="en-US" dirty="0" smtClean="0">
                <a:latin typeface="Montserrat Semi Bold" pitchFamily="50" charset="0"/>
              </a:rPr>
              <a:t>BUT WHEN YOU GET RIGHT DOWN TO IT…</a:t>
            </a:r>
            <a:endParaRPr lang="en-US" dirty="0">
              <a:latin typeface="Montserrat Semi Bold" pitchFamily="50" charset="0"/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533400" y="2286000"/>
            <a:ext cx="8001000" cy="1752600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rgbClr val="142864"/>
                </a:solidFill>
                <a:latin typeface="Montserrat Semi Bold" pitchFamily="50" charset="0"/>
              </a:rPr>
              <a:t>…SOME PEOPLE ARE READY TO BE ONE HALF OF A GREAT RELATIONSHIP, AND SOME JUST ARE NOT.</a:t>
            </a:r>
            <a:endParaRPr lang="en-US" sz="4800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1947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0"/>
            <a:ext cx="8229600" cy="1143000"/>
          </a:xfrm>
        </p:spPr>
        <p:txBody>
          <a:bodyPr>
            <a:noAutofit/>
          </a:bodyPr>
          <a:lstStyle/>
          <a:p>
            <a:r>
              <a:rPr lang="en-US" sz="6600" dirty="0" smtClean="0">
                <a:latin typeface="Montserrat Semi Bold" pitchFamily="50" charset="0"/>
              </a:rPr>
              <a:t>WHO ARE THESE PEOPLE?</a:t>
            </a:r>
            <a:endParaRPr lang="en-US" sz="6600" dirty="0">
              <a:latin typeface="Montserrat Semi Bold" pitchFamily="50" charset="0"/>
            </a:endParaRPr>
          </a:p>
        </p:txBody>
      </p:sp>
      <p:pic>
        <p:nvPicPr>
          <p:cNvPr id="16386" name="Picture 2" descr="C:\1 X &amp; Y Communications\Masterclass For Men\July 2022\Graphics\jscs_20191026_unit_00304_r_wide-5f9b10d97cb764210c56bb67a59ca180c1b86354-s1100-c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76882"/>
            <a:ext cx="6244041" cy="3509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4878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142864"/>
                </a:solidFill>
                <a:latin typeface="Montserrat Semi Bold" pitchFamily="50" charset="0"/>
              </a:rPr>
              <a:t>COMMON AVATARS OF WRONG WOMEN</a:t>
            </a:r>
            <a:br>
              <a:rPr lang="en-US" dirty="0" smtClean="0">
                <a:solidFill>
                  <a:srgbClr val="142864"/>
                </a:solidFill>
                <a:latin typeface="Montserrat Semi Bold" pitchFamily="50" charset="0"/>
              </a:rPr>
            </a:br>
            <a:r>
              <a:rPr lang="en-US" sz="2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These are the women who have boyfriends for two years…but still no ring on their finger.</a:t>
            </a:r>
            <a:endParaRPr lang="en-US" sz="2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2037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Double-Standard Chick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Immature Flake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Arrogant Charmer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“Beauty Is Enough” Girl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Jealous Abuser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Pretender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Angry At Men (But Hot)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Bat-Shit Crazy Woman</a:t>
            </a:r>
          </a:p>
        </p:txBody>
      </p:sp>
    </p:spTree>
    <p:extLst>
      <p:ext uri="{BB962C8B-B14F-4D97-AF65-F5344CB8AC3E}">
        <p14:creationId xmlns:p14="http://schemas.microsoft.com/office/powerpoint/2010/main" val="15682105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142864"/>
                </a:solidFill>
                <a:latin typeface="Montserrat Semi Bold" pitchFamily="50" charset="0"/>
              </a:rPr>
              <a:t>COMMON NEGATIVE THREADS</a:t>
            </a:r>
            <a:endParaRPr lang="en-US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Hates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men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Hates self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Angry/pessimistic</a:t>
            </a:r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Selfish, high-maintenance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Drama queens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Out-to-lunch,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or even flat out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insane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Settling physically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Cheapening the relationship (e.g. glib use of the “D” word)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0308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142864"/>
                </a:solidFill>
                <a:latin typeface="Montserrat Semi Bold" pitchFamily="50" charset="0"/>
              </a:rPr>
              <a:t>COMMON AVATARS OF</a:t>
            </a:r>
            <a:br>
              <a:rPr lang="en-US" dirty="0" smtClean="0">
                <a:solidFill>
                  <a:srgbClr val="142864"/>
                </a:solidFill>
                <a:latin typeface="Montserrat Semi Bold" pitchFamily="50" charset="0"/>
              </a:rPr>
            </a:br>
            <a:r>
              <a:rPr lang="en-US" dirty="0" smtClean="0">
                <a:solidFill>
                  <a:srgbClr val="142864"/>
                </a:solidFill>
                <a:latin typeface="Montserrat Semi Bold" pitchFamily="50" charset="0"/>
              </a:rPr>
              <a:t>RIGHT WOMEN</a:t>
            </a:r>
            <a:br>
              <a:rPr lang="en-US" dirty="0" smtClean="0">
                <a:solidFill>
                  <a:srgbClr val="142864"/>
                </a:solidFill>
                <a:latin typeface="Montserrat Semi Bold" pitchFamily="50" charset="0"/>
              </a:rPr>
            </a:br>
            <a:r>
              <a:rPr lang="en-US" sz="2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These are the women who can’t get past third dates without being proposed to.</a:t>
            </a:r>
            <a:endParaRPr lang="en-US" sz="2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24400" y="2128562"/>
            <a:ext cx="4038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“Doesn’t Know She’s Beautiful” Woman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Self-Sufficient, But Appreciates Masc./Fem. Roles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Easy-Going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Yet Gritty Chick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Easy Audience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Level-Headed Gem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Manic Pixie Dream Girl (This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is controversial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Optimistic, Generous, Survivor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133600"/>
            <a:ext cx="4164748" cy="426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292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142864"/>
                </a:solidFill>
                <a:latin typeface="Montserrat Semi Bold" pitchFamily="50" charset="0"/>
              </a:rPr>
              <a:t>COMMON POSITIVE THREADS</a:t>
            </a:r>
            <a:endParaRPr lang="en-US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Likes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men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Solid self-esteem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Optimistic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Generous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GETS you (you think alike)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Is SEXY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On your team…no disrespect, no insults, no pettiness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Equal partnership, without “sameness” 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17411" name="Picture 3" descr="C:\1 X &amp; Y Communications\Masterclass For Men\July 2022\Graphics\Depositphotos_248907314_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371600"/>
            <a:ext cx="2201863" cy="5180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66714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142864"/>
                </a:solidFill>
                <a:latin typeface="Montserrat Semi Bold" pitchFamily="50" charset="0"/>
              </a:rPr>
              <a:t>NORMAL ISSUES IN A HEALTHY RELATIONSHIP</a:t>
            </a:r>
            <a:endParaRPr lang="en-US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78094"/>
            <a:ext cx="40386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Cranky or “hangry” moments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Minor disagreements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Compromise (which sometimes means de-prioritizing self for her bigger priority)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Friend or family drama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Occasional broken promises of a “procedural” nature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Sometimes a selfish decision WILL be made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Innocuous enjoyment of attention from MOTOS</a:t>
            </a:r>
          </a:p>
          <a:p>
            <a:endParaRPr lang="en-US" dirty="0"/>
          </a:p>
        </p:txBody>
      </p:sp>
      <p:pic>
        <p:nvPicPr>
          <p:cNvPr id="12291" name="Picture 3" descr="C:\1 X &amp; Y Communications\Masterclass For Men\July 2022\Graphics\Depositphotos_254290766_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087" y="1752600"/>
            <a:ext cx="3257638" cy="438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0876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142864"/>
                </a:solidFill>
                <a:latin typeface="Montserrat Semi Bold" pitchFamily="50" charset="0"/>
              </a:rPr>
              <a:t>WHAT NOT TO TOLERATE</a:t>
            </a:r>
            <a:br>
              <a:rPr lang="en-US" dirty="0" smtClean="0">
                <a:solidFill>
                  <a:srgbClr val="142864"/>
                </a:solidFill>
                <a:latin typeface="Montserrat Semi Bold" pitchFamily="50" charset="0"/>
              </a:rPr>
            </a:br>
            <a:r>
              <a:rPr lang="en-US" sz="3600" dirty="0" smtClean="0">
                <a:latin typeface="Montserrat Semi Bold" pitchFamily="50" charset="0"/>
              </a:rPr>
              <a:t>Let TGR-R be your guide</a:t>
            </a:r>
            <a:endParaRPr lang="en-US" sz="3600" dirty="0"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Major breaches of trust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Any type of domestic violence (she’s not off the hook because she’s female)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False accusations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Being used (financially, or in any other way)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Extreme jealousy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Stoking jealousy (e.g. creating “triangles” with other dudes)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Double-standards/unequal partnership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Selfishness/lopsided contribution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Guilt trips/power struggles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Love of drama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Unreasonable expectations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Unexplained disappearances…either physically OR emotionally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1951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142864"/>
                </a:solidFill>
                <a:latin typeface="Montserrat Semi Bold" pitchFamily="50" charset="0"/>
              </a:rPr>
              <a:t>“SO IS WHETHER SHE’ S THE RIGHT OR WRONG WOMAN OUT OF MY CONTROL?”</a:t>
            </a:r>
            <a:endParaRPr lang="en-US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 mean, as a man aren’t I supposed to LEAD?”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solidFill>
                  <a:srgbClr val="142864"/>
                </a:solidFill>
                <a:latin typeface="Montserrat Semi Bold" pitchFamily="50" charset="0"/>
                <a:cs typeface="Arial" panose="020B0604020202020204" pitchFamily="34" charset="0"/>
              </a:rPr>
              <a:t>GREAT QUESTIONS…</a:t>
            </a:r>
            <a:endParaRPr lang="en-US" b="1" dirty="0">
              <a:solidFill>
                <a:srgbClr val="142864"/>
              </a:solidFill>
              <a:latin typeface="Montserrat Semi Bold" pitchFamily="50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7223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3600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dirty="0" smtClean="0">
                <a:solidFill>
                  <a:srgbClr val="142864"/>
                </a:solidFill>
                <a:latin typeface="Montserrat Semi Bold" pitchFamily="50" charset="0"/>
              </a:rPr>
              <a:t>BUT FIRST, IT’S CONTEST TIME AGAIN</a:t>
            </a:r>
            <a:br>
              <a:rPr lang="en-US" sz="6000" dirty="0" smtClean="0">
                <a:solidFill>
                  <a:srgbClr val="142864"/>
                </a:solidFill>
                <a:latin typeface="Montserrat Semi Bold" pitchFamily="50" charset="0"/>
              </a:rPr>
            </a:br>
            <a:endParaRPr lang="en-US" sz="6000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41148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First to respond with a valid answer gets a FREE copy of Get Together, Stay Together.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91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Name a famous man—either real or fictional—who is with the RIGHT woman.</a:t>
            </a:r>
            <a:endParaRPr lang="en-US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76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 smtClean="0">
                <a:solidFill>
                  <a:srgbClr val="142864"/>
                </a:solidFill>
                <a:latin typeface="Montserrat Semi Bold" pitchFamily="50" charset="0"/>
              </a:rPr>
              <a:t>WHAT YOU CANNOT INFLUENCE</a:t>
            </a:r>
            <a:endParaRPr lang="en-US" sz="4800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Genuine mental illness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Genuine brokenness (e.g. history of abuse)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Addictions of any kind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Extreme selfishness/narcissism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Low self-esteem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Faith differences (this is controversial)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Raw intelligence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Legitimate character issues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Anything she’s happy with and stubbornly clinging to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Who she actually is at her core (this should be obvious, but e.g. her race, her culture, etc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1544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142864"/>
                </a:solidFill>
                <a:latin typeface="Montserrat Semi Bold" pitchFamily="50" charset="0"/>
              </a:rPr>
              <a:t>WHAT YOU CAN INFLUENCE WITH MASCULINE LEADERSHIP</a:t>
            </a:r>
            <a:endParaRPr lang="en-US" sz="3600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62400" y="1676400"/>
            <a:ext cx="4724400" cy="4953000"/>
          </a:xfrm>
        </p:spPr>
        <p:txBody>
          <a:bodyPr>
            <a:normAutofit fontScale="62500" lnSpcReduction="20000"/>
          </a:bodyPr>
          <a:lstStyle/>
          <a:p>
            <a:r>
              <a:rPr lang="en-US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Shared interests (these do NOT have to be there up front)</a:t>
            </a:r>
          </a:p>
          <a:p>
            <a:r>
              <a:rPr lang="en-US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Non-pathological personality flaws (e.g. negativity, gossip, laziness, lack of enthusiasm, lack of sense of humor, being uptight)</a:t>
            </a:r>
          </a:p>
          <a:p>
            <a:r>
              <a:rPr lang="en-US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Sexual skill and inhibition</a:t>
            </a:r>
          </a:p>
          <a:p>
            <a:r>
              <a:rPr lang="en-US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Encouragement to take action</a:t>
            </a:r>
          </a:p>
          <a:p>
            <a:r>
              <a:rPr lang="en-US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Getting out of a “rut” (e.g. being “set in her ways”)</a:t>
            </a:r>
          </a:p>
          <a:p>
            <a:r>
              <a:rPr lang="en-US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ANYTHING purely fear-based (e.g. adventure, action…NOT full-on phobias)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3314" name="Picture 2" descr="C:\1 X &amp; Y Communications\Masterclass For Men\July 2022\Graphics\USED\Depositphotos_129249734_xl-2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0"/>
            <a:ext cx="2695575" cy="486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50160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dirty="0" smtClean="0">
                <a:solidFill>
                  <a:srgbClr val="142864"/>
                </a:solidFill>
                <a:latin typeface="Montserrat Semi Bold" pitchFamily="50" charset="0"/>
              </a:rPr>
              <a:t>CHECK IN TIME…</a:t>
            </a:r>
            <a:br>
              <a:rPr lang="en-US" sz="6000" dirty="0" smtClean="0">
                <a:solidFill>
                  <a:srgbClr val="142864"/>
                </a:solidFill>
                <a:latin typeface="Montserrat Semi Bold" pitchFamily="50" charset="0"/>
              </a:rPr>
            </a:br>
            <a:r>
              <a:rPr lang="en-US" sz="5400" dirty="0" smtClean="0">
                <a:latin typeface="Montserrat Semi Bold" pitchFamily="50" charset="0"/>
              </a:rPr>
              <a:t>HOW ARE WE DOING?</a:t>
            </a:r>
            <a:endParaRPr lang="en-US" sz="5400" dirty="0">
              <a:latin typeface="Montserrat Semi Bold" pitchFamily="50" charset="0"/>
            </a:endParaRPr>
          </a:p>
        </p:txBody>
      </p:sp>
      <p:pic>
        <p:nvPicPr>
          <p:cNvPr id="3074" name="Picture 2" descr="C:\1 X &amp; Y Communications\Masterclass For Men\July 2022\Graphics\Depositphotos_59796985_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139896"/>
            <a:ext cx="6096000" cy="4169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615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>
            <a:noAutofit/>
          </a:bodyPr>
          <a:lstStyle/>
          <a:p>
            <a:r>
              <a:rPr lang="en-US" sz="7200" dirty="0" smtClean="0">
                <a:solidFill>
                  <a:srgbClr val="142864"/>
                </a:solidFill>
                <a:latin typeface="Montserrat Semi Bold" pitchFamily="50" charset="0"/>
              </a:rPr>
              <a:t>SETTLING:  </a:t>
            </a:r>
            <a:r>
              <a:rPr lang="en-US" sz="7200" dirty="0" smtClean="0">
                <a:latin typeface="Montserrat Semi Bold" pitchFamily="50" charset="0"/>
              </a:rPr>
              <a:t>THE STRUGGLE IS REAL</a:t>
            </a:r>
            <a:endParaRPr lang="en-US" sz="7200" dirty="0">
              <a:latin typeface="Montserrat Semi 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9751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142864"/>
                </a:solidFill>
                <a:latin typeface="Montserrat Semi Bold" pitchFamily="50" charset="0"/>
              </a:rPr>
              <a:t>THE PSYCHOLOGICAL ALCHEMY OF SETTLING</a:t>
            </a:r>
            <a:endParaRPr lang="en-US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Self-esteem is HARD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Feeling we don’t deserve what other men do, therefore settling is deemed inevitable (or even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normal)</a:t>
            </a:r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Lacking options weighs on our psyche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We’ve been easily manipulated by women we’re not so into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We’ve been hurt by women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Pining over “The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One Who Got Away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” (i.e. “alpha widowers”)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“Doesn’t everyone </a:t>
            </a:r>
            <a:r>
              <a:rPr lang="en-US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really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settle?”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599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142864"/>
                </a:solidFill>
                <a:latin typeface="Montserrat Semi Bold" pitchFamily="50" charset="0"/>
              </a:rPr>
              <a:t>SUBTLE SYMPTOMS OF SETTLING</a:t>
            </a:r>
            <a:endParaRPr lang="en-US" sz="5400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336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She’s hot, but you don’t like her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You like her, but she’s not hot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Justifying bad behavior…on EITHER of your part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Giving without reciprocation…on EITHER of your part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Reticence to commit on EITHER of your part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New/different relationship, same wrong chick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(your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expectations translate to leadership)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7658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142864"/>
                </a:solidFill>
                <a:latin typeface="Montserrat Semi Bold" pitchFamily="50" charset="0"/>
              </a:rPr>
              <a:t>LIFE SUCKS WHEN YOU SETTLE</a:t>
            </a:r>
            <a:endParaRPr lang="en-US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7545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Nose against the window gazing at “greener pastures”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Anger at lesser men with better women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Resentment toward the woman in your life…and she’ll resent you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too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Greater likelihood of drowning in porn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NOTHING good comes from settling, in the short- or longer-term. It feels like a life sentence.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Clincher: Murphy’s Law says you’ll meet the RIGHT woman, shortly after settling into a committed relationship with the WRONG one.</a:t>
            </a:r>
          </a:p>
          <a:p>
            <a:pPr marL="0" indent="0"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142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Such relationships are DOOMED from the start…and yes, MOST people do settle. (See: “divorce rates”)</a:t>
            </a:r>
          </a:p>
        </p:txBody>
      </p:sp>
    </p:spTree>
    <p:extLst>
      <p:ext uri="{BB962C8B-B14F-4D97-AF65-F5344CB8AC3E}">
        <p14:creationId xmlns:p14="http://schemas.microsoft.com/office/powerpoint/2010/main" val="38610415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142864"/>
                </a:solidFill>
                <a:latin typeface="Montserrat Semi Bold" pitchFamily="50" charset="0"/>
                <a:cs typeface="Arial" panose="020B0604020202020204" pitchFamily="34" charset="0"/>
              </a:rPr>
              <a:t>THE CRUEL DOUBLE-EDGED SWORD OF SETTLING</a:t>
            </a:r>
            <a:endParaRPr lang="en-US" dirty="0">
              <a:solidFill>
                <a:srgbClr val="142864"/>
              </a:solidFill>
              <a:latin typeface="Montserrat Semi Bold" pitchFamily="50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4525963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only thing worse than settling is being settled FOR.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Had you not settled, BOTH of you would likely have found your better match.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0716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04800" y="1096593"/>
            <a:ext cx="4495800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dirty="0" smtClean="0">
                <a:latin typeface="Montserrat Semi Bold" pitchFamily="50" charset="0"/>
              </a:rPr>
              <a:t>THE RIGHT WOMAN:  </a:t>
            </a:r>
            <a:r>
              <a:rPr lang="en-US" sz="4800" dirty="0" smtClean="0">
                <a:solidFill>
                  <a:srgbClr val="142864"/>
                </a:solidFill>
                <a:latin typeface="Montserrat Semi Bold" pitchFamily="50" charset="0"/>
              </a:rPr>
              <a:t>WHY </a:t>
            </a:r>
            <a:r>
              <a:rPr lang="en-US" sz="4800" dirty="0">
                <a:solidFill>
                  <a:srgbClr val="142864"/>
                </a:solidFill>
                <a:latin typeface="Montserrat Semi Bold" pitchFamily="50" charset="0"/>
              </a:rPr>
              <a:t>NOT YOU INSTEAD OF SOME OTHER GUY?</a:t>
            </a:r>
            <a:endParaRPr lang="en-US" sz="4800" dirty="0"/>
          </a:p>
        </p:txBody>
      </p:sp>
      <p:pic>
        <p:nvPicPr>
          <p:cNvPr id="4098" name="Picture 2" descr="C:\1 X &amp; Y Communications\Masterclass For Men\July 2022\Graphics\Depositphotos_336312154_xl-2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546950"/>
            <a:ext cx="2834599" cy="562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51806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228600" y="602000"/>
            <a:ext cx="4038600" cy="55702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400" dirty="0">
                <a:solidFill>
                  <a:srgbClr val="142864"/>
                </a:solidFill>
                <a:latin typeface="Montserrat Semi Bold" pitchFamily="50" charset="0"/>
              </a:rPr>
              <a:t>NEXT WE’LL GET DOWN TO SOME </a:t>
            </a:r>
            <a:r>
              <a:rPr lang="en-US" sz="4400" dirty="0" smtClean="0">
                <a:solidFill>
                  <a:srgbClr val="142864"/>
                </a:solidFill>
                <a:latin typeface="Montserrat Semi Bold" pitchFamily="50" charset="0"/>
              </a:rPr>
              <a:t>DEEPER MINDSETS AND PRACTICAL STEPS…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 descr="C:\1 X &amp; Y Communications\Masterclass For Men\July 2022\Graphics\Depositphotos_267824566_xl-2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654" y="602000"/>
            <a:ext cx="4199409" cy="557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2913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1676400"/>
            <a:ext cx="7239000" cy="1143000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rgbClr val="142864"/>
                </a:solidFill>
                <a:latin typeface="Montserrat Semi Bold" pitchFamily="50" charset="0"/>
              </a:rPr>
              <a:t>…BUT FIRST, OUR THIRD AND FINAL CONTEST</a:t>
            </a:r>
            <a:endParaRPr lang="en-US" sz="4800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3810000"/>
            <a:ext cx="8229600" cy="4525963"/>
          </a:xfrm>
        </p:spPr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Correct answer gets FREE access to the previous Masterclass of your choice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96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81000" y="1524000"/>
            <a:ext cx="8229600" cy="32004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Name a popular song about ending up with the WRONG woman</a:t>
            </a:r>
            <a:endParaRPr lang="en-US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68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763000" cy="1143000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Montserrat Semi Bold" pitchFamily="50" charset="0"/>
              </a:rPr>
              <a:t>CHALLENGE: </a:t>
            </a:r>
            <a:r>
              <a:rPr lang="en-US" sz="3200" dirty="0" smtClean="0">
                <a:solidFill>
                  <a:srgbClr val="142864"/>
                </a:solidFill>
                <a:latin typeface="Montserrat Semi Bold" pitchFamily="50" charset="0"/>
              </a:rPr>
              <a:t>CAN YOU CONQUER YOUR FEAR OF FINDING THE RIGHT WOMAN?</a:t>
            </a:r>
            <a:endParaRPr lang="en-US" sz="3200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This is classic “fear of success”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Stop fearing the double-standard imposed by Feminism toward “toxic masculinity”.  Toxicity is not gender-specific.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Understand the legal system is catching up to bad women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Divorce court is for BAD marriages, not GOOD ones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You are NOT creepy, weird or pushy unless you are creepy, weird or pushy</a:t>
            </a: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0103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142864"/>
                </a:solidFill>
                <a:latin typeface="Montserrat Semi Bold" pitchFamily="50" charset="0"/>
              </a:rPr>
              <a:t>THE GREAT MYTH</a:t>
            </a:r>
            <a:endParaRPr lang="en-US" sz="6000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76400"/>
            <a:ext cx="4800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Most men find themselves assuming women process attraction like men do. They do NOT.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one sticking point we focus on is likely NOT the most globally common reason why women “reject” a certain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man.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Women may have a mental checklist, but they fall in love by surprise.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458" name="Picture 2" descr="C:\1 X &amp; Y Communications\Masterclass For Men\July 2022\Graphics\Depositphotos_2454894_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524000"/>
            <a:ext cx="1935675" cy="492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4361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 smtClean="0">
                <a:solidFill>
                  <a:srgbClr val="142864"/>
                </a:solidFill>
                <a:latin typeface="Montserrat Semi Bold" pitchFamily="50" charset="0"/>
              </a:rPr>
              <a:t>THE INFAMOUS DATING COACH DEBATE</a:t>
            </a:r>
            <a:endParaRPr lang="en-US" sz="4800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810000" y="1676400"/>
            <a:ext cx="4876800" cy="5029200"/>
          </a:xfrm>
        </p:spPr>
        <p:txBody>
          <a:bodyPr>
            <a:no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On a panel during a live speaking event, other coaches were repeating the trope that women are attracted to “height, looks and money”. 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 told them I would give them ALL THREE of those advantages, if I could choose three others:</a:t>
            </a:r>
          </a:p>
          <a:p>
            <a:pPr lvl="1"/>
            <a:r>
              <a:rPr lang="en-US" sz="1800" dirty="0">
                <a:solidFill>
                  <a:srgbClr val="142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Confidence</a:t>
            </a:r>
          </a:p>
          <a:p>
            <a:pPr lvl="1"/>
            <a:r>
              <a:rPr lang="en-US" sz="1800" dirty="0">
                <a:solidFill>
                  <a:srgbClr val="142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 understanding of how masculinity and femininity work</a:t>
            </a:r>
          </a:p>
          <a:p>
            <a:pPr lvl="1"/>
            <a:r>
              <a:rPr lang="en-US" sz="1800" dirty="0">
                <a:solidFill>
                  <a:srgbClr val="142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ability to make women laugh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Figure this out, you’re all but GUARANTEED to win the heart of a truly compatible woman.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All of the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other “advantages”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are mere bonuses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C:\1 X &amp; Y Communications\Masterclass For Men\July 2022\Graphics\Depositphotos_209689728_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15" y="1676400"/>
            <a:ext cx="2690733" cy="490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01157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142864"/>
                </a:solidFill>
                <a:latin typeface="Montserrat Semi Bold" pitchFamily="50" charset="0"/>
              </a:rPr>
              <a:t>“BUT AREN’T ALL WOMEN THE SAME?”</a:t>
            </a:r>
            <a:endParaRPr lang="en-US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It is NOT true that all beautiful women are stuck up, shallow, selfish, gold diggers, etc. 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But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“connectable” women are NOT going to shack up with a man who doesn’t respect women in general.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Placing the proverbial shoe on the other foot, consider how a sexually attractive woman who believes “men are no good and only want one thing” will likely live a self-fulfilling prophecy.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4753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42864"/>
                </a:solidFill>
                <a:latin typeface="Montserrat Semi Bold" pitchFamily="50" charset="0"/>
                <a:cs typeface="Arial" panose="020B0604020202020204" pitchFamily="34" charset="0"/>
              </a:rPr>
              <a:t>CONQUER INADEQUACY</a:t>
            </a:r>
            <a:endParaRPr lang="en-US" dirty="0">
              <a:solidFill>
                <a:srgbClr val="142864"/>
              </a:solidFill>
              <a:latin typeface="Montserrat Semi Bold" pitchFamily="50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#1 trait of men who are successful with women is they BELIEVE women should want them (i.e. confidence).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If you are “big four” and deserve what you want, you are ENOUGH.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You are indeed compatible with the kind of woman who is right for you.  She’ll want you MORE, not LESS for that reason.  (zero-out the “Too Good To Be True Factor”)</a:t>
            </a:r>
          </a:p>
          <a:p>
            <a:endParaRPr lang="en-US" dirty="0"/>
          </a:p>
        </p:txBody>
      </p:sp>
      <p:pic>
        <p:nvPicPr>
          <p:cNvPr id="18434" name="Picture 2" descr="C:\1 X &amp; Y Communications\Masterclass For Men\July 2022\Graphics\USED\Depositphotos_414641614_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524000"/>
            <a:ext cx="3564890" cy="459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0887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142864"/>
                </a:solidFill>
                <a:latin typeface="Montserrat Semi Bold" pitchFamily="50" charset="0"/>
              </a:rPr>
              <a:t>NEVER FALL FOR SOCIETAL TRAPS AND MYTHS</a:t>
            </a:r>
            <a:endParaRPr lang="en-US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76800"/>
          </a:xfrm>
        </p:spPr>
        <p:txBody>
          <a:bodyPr>
            <a:normAutofit fontScale="55000" lnSpcReduction="20000"/>
          </a:bodyPr>
          <a:lstStyle/>
          <a:p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MGTOW and “</a:t>
            </a:r>
            <a:r>
              <a:rPr lang="en-US" sz="4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redpilled</a:t>
            </a: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” content is junk food that steals your health and </a:t>
            </a: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prosperity.</a:t>
            </a:r>
            <a:endParaRPr lang="en-US" sz="4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Most BAD and ill-advised marriages end in divorce, not most GOOD ones built on the right foundation.</a:t>
            </a:r>
          </a:p>
          <a:p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Wanting the “whole package” is NOT </a:t>
            </a: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shallow.</a:t>
            </a:r>
            <a:endParaRPr lang="en-US" sz="4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Jerks may get women, but not with long-term positive </a:t>
            </a: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results.</a:t>
            </a:r>
            <a:endParaRPr lang="en-US" sz="4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Don’t listen to mere opinions of others regarding very debatable definitions of “quality” women (e.g. on single moms, women of certain races, older or younger women, bisexual women, etc</a:t>
            </a: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You can expect to have a woman who is more physically attractive than you are (TRUTH: women do NOT want a man who is “prettier” than she is</a:t>
            </a: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US" sz="4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5880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142864"/>
                </a:solidFill>
                <a:latin typeface="Montserrat Semi Bold" pitchFamily="50" charset="0"/>
                <a:cs typeface="Arial" panose="020B0604020202020204" pitchFamily="34" charset="0"/>
              </a:rPr>
              <a:t>SELF-INFLICTED “GOTCHAS”</a:t>
            </a:r>
            <a:endParaRPr lang="en-US" b="1" dirty="0">
              <a:solidFill>
                <a:srgbClr val="142864"/>
              </a:solidFill>
              <a:latin typeface="Montserrat Semi Bold" pitchFamily="50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8160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right woman for you depends on YOUR definition, not a media-driven societal one.  Your “type” of woman is your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10. 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the media says and/or who you think is going to impress your buddies doesn’t matter. 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(See: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“The Depth Chart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”)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Failure to change bad habits, and/or inaction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Fear of stepping up and “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adulting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” (e.g. men who still live at home)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Taking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responsibility/ownership over victimhood leads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disrupting bad patterns of attracting/tolerating the wrong women </a:t>
            </a:r>
          </a:p>
          <a:p>
            <a:pPr lvl="1"/>
            <a:r>
              <a:rPr lang="en-US" sz="2000" dirty="0" smtClean="0">
                <a:solidFill>
                  <a:srgbClr val="142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keep </a:t>
            </a:r>
            <a:r>
              <a:rPr lang="en-US" sz="2000" dirty="0">
                <a:solidFill>
                  <a:srgbClr val="142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attracting crazy/selfish/evil </a:t>
            </a:r>
            <a:r>
              <a:rPr lang="en-US" sz="2000" dirty="0" smtClean="0">
                <a:solidFill>
                  <a:srgbClr val="142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ones </a:t>
            </a:r>
            <a:r>
              <a:rPr lang="en-US" sz="2000" dirty="0">
                <a:solidFill>
                  <a:srgbClr val="142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 we expect that flaw and therefore tolerate it.)</a:t>
            </a:r>
          </a:p>
          <a:p>
            <a:pPr lvl="1"/>
            <a:r>
              <a:rPr lang="en-US" sz="2000" dirty="0" smtClean="0">
                <a:solidFill>
                  <a:srgbClr val="142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pattern </a:t>
            </a:r>
            <a:r>
              <a:rPr lang="en-US" sz="2000" dirty="0">
                <a:solidFill>
                  <a:srgbClr val="142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being used because we’re </a:t>
            </a:r>
            <a:r>
              <a:rPr lang="en-US" sz="2000" dirty="0" smtClean="0">
                <a:solidFill>
                  <a:srgbClr val="142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optimistic/generous</a:t>
            </a:r>
            <a:endParaRPr lang="en-US" sz="2000" dirty="0" smtClean="0">
              <a:solidFill>
                <a:srgbClr val="1428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000" dirty="0" smtClean="0">
                <a:solidFill>
                  <a:srgbClr val="142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Mr. Nice Guy</a:t>
            </a:r>
          </a:p>
          <a:p>
            <a:pPr lvl="1"/>
            <a:r>
              <a:rPr lang="en-US" sz="2000" dirty="0" smtClean="0">
                <a:solidFill>
                  <a:srgbClr val="142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Failing to be masculine (i.e. JBF Zone)</a:t>
            </a:r>
            <a:endParaRPr lang="en-US" sz="2000" dirty="0">
              <a:solidFill>
                <a:srgbClr val="1428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Failing to come to grips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with the “only if” woman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0614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142864"/>
                </a:solidFill>
                <a:latin typeface="Montserrat Semi Bold" pitchFamily="50" charset="0"/>
              </a:rPr>
              <a:t>WHAT TO DO IF YOU’RE WITH THE WRONG WOMAN RIGHT NOW</a:t>
            </a:r>
            <a:endParaRPr lang="en-US" sz="3600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55000" lnSpcReduction="20000"/>
          </a:bodyPr>
          <a:lstStyle/>
          <a:p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Pay attention to your gut feeling, and don’t discount clear patterns of admonition from those who care about you.</a:t>
            </a:r>
          </a:p>
          <a:p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Get VERY practical rather than emotional in terms of your decision making. Rationalizing/ignoring major issues is symptomatic of settling.</a:t>
            </a:r>
          </a:p>
          <a:p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Guard against poverty mentality (i.e. you CAN and WILL do better)</a:t>
            </a:r>
          </a:p>
          <a:p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Gear up for the guilt trips</a:t>
            </a:r>
          </a:p>
          <a:p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Be </a:t>
            </a:r>
            <a:r>
              <a:rPr lang="en-US" sz="4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al dente 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(tender, but firm) during the breakup (see breakups book in the DL Area)</a:t>
            </a:r>
          </a:p>
          <a:p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Above all…NEVER get brainwashed into thinking you owe the wrong woman anything, apart from marriage and/or co-parented children (e.g. water under the bridge, affection from third-parties, shared possessions)</a:t>
            </a:r>
          </a:p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least painful time to break up in history is RIGHT NOW.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2574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142864"/>
                </a:solidFill>
                <a:latin typeface="Montserrat Semi Bold" pitchFamily="50" charset="0"/>
              </a:rPr>
              <a:t>HOW TO MOVE ON FROM THE WRONG WOMAN</a:t>
            </a:r>
            <a:endParaRPr lang="en-US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85344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Throw out the “nice guy” rules</a:t>
            </a:r>
          </a:p>
          <a:p>
            <a:r>
              <a:rPr lang="en-US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Total cut-off of communications</a:t>
            </a:r>
          </a:p>
          <a:p>
            <a:r>
              <a:rPr lang="en-US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Unfriend on social media, and block if you must</a:t>
            </a:r>
          </a:p>
          <a:p>
            <a:r>
              <a:rPr lang="en-US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Beware “end around” games by family and friends, or any other form of manipulation</a:t>
            </a:r>
          </a:p>
          <a:p>
            <a:r>
              <a:rPr lang="en-US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Evaluate the patterns of toxicity/negativity</a:t>
            </a:r>
          </a:p>
          <a:p>
            <a:r>
              <a:rPr lang="en-US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Be a ruthless scout for “red flags” going forward</a:t>
            </a:r>
          </a:p>
          <a:p>
            <a:r>
              <a:rPr lang="en-US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Don’t fall victim to double-standard mentality.  Use TGR-R without regard for gender.</a:t>
            </a:r>
          </a:p>
          <a:p>
            <a:r>
              <a:rPr lang="en-US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No “pity party” longer than 24 hours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Stand your ground,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understanding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ex-back psychological tricks</a:t>
            </a:r>
          </a:p>
          <a:p>
            <a:endParaRPr lang="en-US" sz="3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8645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42864"/>
                </a:solidFill>
                <a:latin typeface="Montserrat Semi Bold" pitchFamily="50" charset="0"/>
              </a:rPr>
              <a:t>WHAT IF SHE’S PREGNANT?</a:t>
            </a:r>
            <a:endParaRPr lang="en-US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This is an extremely complicated issue, without boilerplate answers, so I’m covering this with some reservation.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Rule #1: She pees on a stick or there’s no pregnancy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Beware motherhood-minded women up front, and don’t be naïve about it. 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You will find out what your real socio-political beliefs are REALLY quickly if/when an unplanned pregnancy happens.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mother decides whether or not to have the baby, and you should be responsible for your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actions.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Generally speaking, it’s NOT a good idea to continue a bad/toxic relationship for the sake of a child.</a:t>
            </a:r>
          </a:p>
        </p:txBody>
      </p:sp>
    </p:spTree>
    <p:extLst>
      <p:ext uri="{BB962C8B-B14F-4D97-AF65-F5344CB8AC3E}">
        <p14:creationId xmlns:p14="http://schemas.microsoft.com/office/powerpoint/2010/main" val="33729492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142864"/>
                </a:solidFill>
                <a:latin typeface="Montserrat Semi Bold" pitchFamily="50" charset="0"/>
              </a:rPr>
              <a:t>PRACTICAL WAYS TO GREATLY INCREASE YOUR CHANCES OF MEETING THE RIGHT WOMAN</a:t>
            </a:r>
            <a:endParaRPr lang="en-US" sz="3200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Build the habit of talking to ALL women.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 ready to meet her ANYWHERE. Don’t depend on specific venues where you perceive she might be.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Wonderfully, the more CONSISTENT your character is, the greater the likelihood you will meet a woman of CONSISTENT CHARACTER who matches up with you.  Inconsistency (i.e. no character) or bad character is the “kiss of death” if hoping for a solid long-term relationship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Trade PUA tricks and “running game” for “big four” authenticity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9287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142864"/>
                </a:solidFill>
                <a:latin typeface="Montserrat Semi Bold" pitchFamily="50" charset="0"/>
              </a:rPr>
              <a:t>WHAT TO DO THE VERY MOMENT YOU MEET A POTENTIALLY GOOD WOMAN</a:t>
            </a:r>
            <a:endParaRPr lang="en-US" sz="3200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00849"/>
            <a:ext cx="5029200" cy="5199473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Give her space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Establish safety, security and “normalcy”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Practice “warm levity”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Let your natural masculinity do the heavy lifting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Appreciate her at a holistic level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Don’t rush anything. Relax and believe, and she’ll follow.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Don’t project the future onto her.  Test and approve your compatibility over time.</a:t>
            </a:r>
          </a:p>
        </p:txBody>
      </p:sp>
      <p:pic>
        <p:nvPicPr>
          <p:cNvPr id="6146" name="Picture 2" descr="C:\1 X &amp; Y Communications\Masterclass For Men\July 2022\Graphics\Depositphotos_242795924_xl-2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506127"/>
            <a:ext cx="1701800" cy="4907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34154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142864"/>
                </a:solidFill>
                <a:latin typeface="Montserrat Semi Bold" pitchFamily="50" charset="0"/>
              </a:rPr>
              <a:t>IMPORTANTLY…</a:t>
            </a:r>
            <a:endParaRPr lang="en-US" sz="6600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90600" y="1600200"/>
            <a:ext cx="7086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…You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may find that all conventional dating advice goes out the 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window when you’ve met the right woman.</a:t>
            </a:r>
          </a:p>
          <a:p>
            <a:pPr marL="0" indent="0" algn="ctr">
              <a:buNone/>
            </a:pP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That’s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actually okay, and to be expected.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2688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solidFill>
                  <a:srgbClr val="142864"/>
                </a:solidFill>
                <a:latin typeface="Montserrat Semi Bold" pitchFamily="50" charset="0"/>
              </a:rPr>
              <a:t>FINAL NOTES: PROCESS AND TIMING</a:t>
            </a:r>
            <a:endParaRPr lang="en-US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05200" y="1618456"/>
            <a:ext cx="5181600" cy="5029200"/>
          </a:xfrm>
        </p:spPr>
        <p:txBody>
          <a:bodyPr>
            <a:noAutofit/>
          </a:bodyPr>
          <a:lstStyle/>
          <a:p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Online and offline strategy can both be effective.</a:t>
            </a:r>
          </a:p>
          <a:p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Short-term fling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mindset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if not relationship-minded just yet: Yes, refuse the wrong women.</a:t>
            </a:r>
          </a:p>
          <a:p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Dating multiple women on the way to an LTR is a great idea…and fine tunes your sense of the right woman.</a:t>
            </a:r>
          </a:p>
          <a:p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Date long enough and allow yourselves room to evaluate (it can’t ever be a purely emotional decision)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 descr="C:\1 X &amp; Y Communications\Masterclass For Men\July 2022\Graphics\Depositphotos_237912618_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2431066" cy="4913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58738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142864"/>
                </a:solidFill>
                <a:latin typeface="Montserrat Semi Bold" pitchFamily="50" charset="0"/>
              </a:rPr>
              <a:t>16 YEARS AND GOING STRONG</a:t>
            </a:r>
            <a:br>
              <a:rPr lang="en-US" dirty="0" smtClean="0">
                <a:solidFill>
                  <a:srgbClr val="142864"/>
                </a:solidFill>
                <a:latin typeface="Montserrat Semi Bold" pitchFamily="50" charset="0"/>
              </a:rPr>
            </a:b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Attraction,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good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character, masculine/feminine polarity, optimistic generosity, common values and straight-up GETTING each other give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you the BEST chance at long-term success with a great woman. </a:t>
            </a:r>
            <a:r>
              <a:rPr lang="en-US" dirty="0"/>
              <a:t/>
            </a:r>
            <a:br>
              <a:rPr lang="en-US" dirty="0"/>
            </a:br>
            <a:endParaRPr lang="en-US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2141157"/>
            <a:ext cx="4038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There has never been even ONE day over the course of all that time that has ever even been close to what almost ALL days were like with my ex-wife.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1 X &amp; Y Communications\Masterclass For Men\July 2022\Graphics\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133600"/>
            <a:ext cx="3013075" cy="3946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02899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142864"/>
                </a:solidFill>
                <a:latin typeface="Montserrat Semi Bold" pitchFamily="50" charset="0"/>
              </a:rPr>
              <a:t>FOR MORE</a:t>
            </a:r>
            <a:endParaRPr lang="en-US" sz="6000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Visit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https://www.scotmckay.net</a:t>
            </a:r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FREE download of Deserve What You Want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FREE episodes of The Mountain Top Podcast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Talk to me FREE for 25-minutes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Masterclass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season tickets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73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7772400" cy="1470025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142864"/>
                </a:solidFill>
                <a:latin typeface="Montserrat Semi Bold" pitchFamily="50" charset="0"/>
              </a:rPr>
              <a:t>QUESTIONS AND ANSWERS</a:t>
            </a:r>
            <a:endParaRPr lang="en-US" sz="5400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03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62000" y="4648200"/>
            <a:ext cx="7772400" cy="1470025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©2022 X &amp; Y Communications. All rights reserved worldwide.  Copy and/or distribution is strictly prohibited without express written permission from the publisher.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447800" y="1981200"/>
            <a:ext cx="6400800" cy="1752600"/>
          </a:xfrm>
        </p:spPr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142864"/>
                </a:solidFill>
                <a:latin typeface="Montserrat Semi Bold" pitchFamily="50" charset="0"/>
              </a:rPr>
              <a:t>THANK YOU </a:t>
            </a:r>
            <a:endParaRPr lang="en-US" sz="7200" dirty="0">
              <a:solidFill>
                <a:srgbClr val="142864"/>
              </a:solidFill>
              <a:latin typeface="Montserrat Semi 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46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3618</TotalTime>
  <Words>3606</Words>
  <Application>Microsoft Office PowerPoint</Application>
  <PresentationFormat>On-screen Show (4:3)</PresentationFormat>
  <Paragraphs>331</Paragraphs>
  <Slides>62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3" baseType="lpstr">
      <vt:lpstr>Office Theme</vt:lpstr>
      <vt:lpstr>Stop Attracting The WRONG Women, Choose The RIGHT One Instead</vt:lpstr>
      <vt:lpstr>PLAN OF ACTION</vt:lpstr>
      <vt:lpstr>GROUND RULES</vt:lpstr>
      <vt:lpstr>WHY AM I THE GUY TO TEACH THIS MASTERCLASS?</vt:lpstr>
      <vt:lpstr>FIRST AND FOREMOST: MEN AND WOMEN ARE DESIGNED FOR BENEVOLENT PARTNERSHIP Think about it:  This is obviously the “Intelligent Design” </vt:lpstr>
      <vt:lpstr>START HERE:    “So if this all makes so much sense and works so brilliantly and elegantly, why is there so much confusion? Why isn’t this easy?”  </vt:lpstr>
      <vt:lpstr>“OBSTINENCE LEADS TO ABSTINENCE”</vt:lpstr>
      <vt:lpstr>FIRST, YOU HAVE TO KNOW WHO YOU ARE LOOKING FOR “If you aim at nothing, you’ll hit it every time.”</vt:lpstr>
      <vt:lpstr>PowerPoint Presentation</vt:lpstr>
      <vt:lpstr>MASCULINITY AND FEMININITY ARE THE FOUNDATION…</vt:lpstr>
      <vt:lpstr>WHATEVER HAPPENED TO NATURAL SEXUAL POLARITY?</vt:lpstr>
      <vt:lpstr>TRUTH OR “CONSPIRACY THEORY”?</vt:lpstr>
      <vt:lpstr>IT’S NO WONDER WELL-MEANING MEN CAN GET OFF TRACK HERE</vt:lpstr>
      <vt:lpstr>MYSTERY SOLVED: WHY OLDER MEN GET BETTER WOMEN </vt:lpstr>
      <vt:lpstr>IDENTITY + FOCUS + MASCULINITY + CONNECTIBILITY = CHOICES</vt:lpstr>
      <vt:lpstr>SO…ABOUT THAT “CONNECTABILITY” THING.  IS THAT ANYTHING LIKE “COMPATIBILITY”?</vt:lpstr>
      <vt:lpstr>BUT FIRST, IT’S CONTEST TIME </vt:lpstr>
      <vt:lpstr>Name a famous man—either real or fictional—who is with the WRONG woman.</vt:lpstr>
      <vt:lpstr>WHAT TRAITS MATTER FOR TRUE COMPATIBILITY</vt:lpstr>
      <vt:lpstr>SEXUAL COMPATIBILITY What can you really influence?</vt:lpstr>
      <vt:lpstr>OVER-RATED MEASURES OF COMPATIBILITY</vt:lpstr>
      <vt:lpstr>BUT WHEN YOU GET RIGHT DOWN TO IT…</vt:lpstr>
      <vt:lpstr>WHO ARE THESE PEOPLE?</vt:lpstr>
      <vt:lpstr>COMMON AVATARS OF WRONG WOMEN These are the women who have boyfriends for two years…but still no ring on their finger.</vt:lpstr>
      <vt:lpstr>COMMON NEGATIVE THREADS</vt:lpstr>
      <vt:lpstr>COMMON AVATARS OF RIGHT WOMEN These are the women who can’t get past third dates without being proposed to.</vt:lpstr>
      <vt:lpstr>COMMON POSITIVE THREADS</vt:lpstr>
      <vt:lpstr>NORMAL ISSUES IN A HEALTHY RELATIONSHIP</vt:lpstr>
      <vt:lpstr>WHAT NOT TO TOLERATE Let TGR-R be your guide</vt:lpstr>
      <vt:lpstr>“SO IS WHETHER SHE’ S THE RIGHT OR WRONG WOMAN OUT OF MY CONTROL?”</vt:lpstr>
      <vt:lpstr>BUT FIRST, IT’S CONTEST TIME AGAIN </vt:lpstr>
      <vt:lpstr>Name a famous man—either real or fictional—who is with the RIGHT woman.</vt:lpstr>
      <vt:lpstr>WHAT YOU CANNOT INFLUENCE</vt:lpstr>
      <vt:lpstr>WHAT YOU CAN INFLUENCE WITH MASCULINE LEADERSHIP</vt:lpstr>
      <vt:lpstr>CHECK IN TIME… HOW ARE WE DOING?</vt:lpstr>
      <vt:lpstr>SETTLING:  THE STRUGGLE IS REAL</vt:lpstr>
      <vt:lpstr>THE PSYCHOLOGICAL ALCHEMY OF SETTLING</vt:lpstr>
      <vt:lpstr>SUBTLE SYMPTOMS OF SETTLING</vt:lpstr>
      <vt:lpstr>LIFE SUCKS WHEN YOU SETTLE</vt:lpstr>
      <vt:lpstr>THE CRUEL DOUBLE-EDGED SWORD OF SETTLING</vt:lpstr>
      <vt:lpstr>PowerPoint Presentation</vt:lpstr>
      <vt:lpstr>PowerPoint Presentation</vt:lpstr>
      <vt:lpstr>…BUT FIRST, OUR THIRD AND FINAL CONTEST</vt:lpstr>
      <vt:lpstr>Name a popular song about ending up with the WRONG woman</vt:lpstr>
      <vt:lpstr>CHALLENGE: CAN YOU CONQUER YOUR FEAR OF FINDING THE RIGHT WOMAN?</vt:lpstr>
      <vt:lpstr>THE GREAT MYTH</vt:lpstr>
      <vt:lpstr>THE INFAMOUS DATING COACH DEBATE</vt:lpstr>
      <vt:lpstr>“BUT AREN’T ALL WOMEN THE SAME?”</vt:lpstr>
      <vt:lpstr>CONQUER INADEQUACY</vt:lpstr>
      <vt:lpstr>NEVER FALL FOR SOCIETAL TRAPS AND MYTHS</vt:lpstr>
      <vt:lpstr>SELF-INFLICTED “GOTCHAS”</vt:lpstr>
      <vt:lpstr>WHAT TO DO IF YOU’RE WITH THE WRONG WOMAN RIGHT NOW</vt:lpstr>
      <vt:lpstr>HOW TO MOVE ON FROM THE WRONG WOMAN</vt:lpstr>
      <vt:lpstr>WHAT IF SHE’S PREGNANT?</vt:lpstr>
      <vt:lpstr>PRACTICAL WAYS TO GREATLY INCREASE YOUR CHANCES OF MEETING THE RIGHT WOMAN</vt:lpstr>
      <vt:lpstr>WHAT TO DO THE VERY MOMENT YOU MEET A POTENTIALLY GOOD WOMAN</vt:lpstr>
      <vt:lpstr>IMPORTANTLY…</vt:lpstr>
      <vt:lpstr>FINAL NOTES: PROCESS AND TIMING</vt:lpstr>
      <vt:lpstr>16 YEARS AND GOING STRONG Attraction, good character, masculine/feminine polarity, optimistic generosity, common values and straight-up GETTING each other give you the BEST chance at long-term success with a great woman.  </vt:lpstr>
      <vt:lpstr>FOR MORE</vt:lpstr>
      <vt:lpstr>QUESTIONS AND ANSWERS</vt:lpstr>
      <vt:lpstr>©2022 X &amp; Y Communications. All rights reserved worldwide.  Copy and/or distribution is strictly prohibited without express written permission from the publisher.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info@xandycommunications.net</dc:creator>
  <cp:lastModifiedBy>info@xandycommunications.net</cp:lastModifiedBy>
  <cp:revision>222</cp:revision>
  <dcterms:created xsi:type="dcterms:W3CDTF">2022-04-13T18:58:06Z</dcterms:created>
  <dcterms:modified xsi:type="dcterms:W3CDTF">2022-07-28T15:16:56Z</dcterms:modified>
</cp:coreProperties>
</file>